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65" r:id="rId2"/>
  </p:sldMasterIdLst>
  <p:notesMasterIdLst>
    <p:notesMasterId r:id="rId76"/>
  </p:notesMasterIdLst>
  <p:sldIdLst>
    <p:sldId id="300" r:id="rId3"/>
    <p:sldId id="275" r:id="rId4"/>
    <p:sldId id="278" r:id="rId5"/>
    <p:sldId id="288" r:id="rId6"/>
    <p:sldId id="301" r:id="rId7"/>
    <p:sldId id="302" r:id="rId8"/>
    <p:sldId id="303" r:id="rId9"/>
    <p:sldId id="304" r:id="rId10"/>
    <p:sldId id="305" r:id="rId11"/>
    <p:sldId id="325" r:id="rId12"/>
    <p:sldId id="306" r:id="rId13"/>
    <p:sldId id="320" r:id="rId14"/>
    <p:sldId id="321" r:id="rId15"/>
    <p:sldId id="322" r:id="rId16"/>
    <p:sldId id="329" r:id="rId17"/>
    <p:sldId id="323" r:id="rId18"/>
    <p:sldId id="324" r:id="rId19"/>
    <p:sldId id="326" r:id="rId20"/>
    <p:sldId id="327" r:id="rId21"/>
    <p:sldId id="328" r:id="rId22"/>
    <p:sldId id="334" r:id="rId23"/>
    <p:sldId id="335" r:id="rId24"/>
    <p:sldId id="336" r:id="rId25"/>
    <p:sldId id="350" r:id="rId26"/>
    <p:sldId id="352" r:id="rId27"/>
    <p:sldId id="351" r:id="rId28"/>
    <p:sldId id="353" r:id="rId29"/>
    <p:sldId id="354" r:id="rId30"/>
    <p:sldId id="355" r:id="rId31"/>
    <p:sldId id="356" r:id="rId32"/>
    <p:sldId id="337" r:id="rId33"/>
    <p:sldId id="357" r:id="rId34"/>
    <p:sldId id="360" r:id="rId35"/>
    <p:sldId id="361" r:id="rId36"/>
    <p:sldId id="362" r:id="rId37"/>
    <p:sldId id="386" r:id="rId38"/>
    <p:sldId id="365" r:id="rId39"/>
    <p:sldId id="364" r:id="rId40"/>
    <p:sldId id="363" r:id="rId41"/>
    <p:sldId id="385" r:id="rId42"/>
    <p:sldId id="358" r:id="rId43"/>
    <p:sldId id="330" r:id="rId44"/>
    <p:sldId id="371" r:id="rId45"/>
    <p:sldId id="338" r:id="rId46"/>
    <p:sldId id="339" r:id="rId47"/>
    <p:sldId id="366" r:id="rId48"/>
    <p:sldId id="367" r:id="rId49"/>
    <p:sldId id="368" r:id="rId50"/>
    <p:sldId id="369" r:id="rId51"/>
    <p:sldId id="370" r:id="rId52"/>
    <p:sldId id="372" r:id="rId53"/>
    <p:sldId id="378" r:id="rId54"/>
    <p:sldId id="373" r:id="rId55"/>
    <p:sldId id="374" r:id="rId56"/>
    <p:sldId id="375" r:id="rId57"/>
    <p:sldId id="376" r:id="rId58"/>
    <p:sldId id="377" r:id="rId59"/>
    <p:sldId id="379" r:id="rId60"/>
    <p:sldId id="381" r:id="rId61"/>
    <p:sldId id="331" r:id="rId62"/>
    <p:sldId id="340" r:id="rId63"/>
    <p:sldId id="382" r:id="rId64"/>
    <p:sldId id="332" r:id="rId65"/>
    <p:sldId id="343" r:id="rId66"/>
    <p:sldId id="344" r:id="rId67"/>
    <p:sldId id="345" r:id="rId68"/>
    <p:sldId id="346" r:id="rId69"/>
    <p:sldId id="342" r:id="rId70"/>
    <p:sldId id="347" r:id="rId71"/>
    <p:sldId id="383" r:id="rId72"/>
    <p:sldId id="348" r:id="rId73"/>
    <p:sldId id="349" r:id="rId74"/>
    <p:sldId id="281" r:id="rId75"/>
  </p:sldIdLst>
  <p:sldSz cx="12192000" cy="6858000"/>
  <p:notesSz cx="6858000" cy="9144000"/>
  <p:custDataLst>
    <p:tags r:id="rId7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9"/>
    <a:srgbClr val="37AB91"/>
    <a:srgbClr val="FB498B"/>
    <a:srgbClr val="36D4D0"/>
    <a:srgbClr val="C036A5"/>
    <a:srgbClr val="417DA2"/>
    <a:srgbClr val="4788B1"/>
    <a:srgbClr val="50818F"/>
    <a:srgbClr val="2A9C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0" autoAdjust="0"/>
    <p:restoredTop sz="88943" autoAdjust="0"/>
  </p:normalViewPr>
  <p:slideViewPr>
    <p:cSldViewPr snapToGrid="0">
      <p:cViewPr varScale="1">
        <p:scale>
          <a:sx n="98" d="100"/>
          <a:sy n="98" d="100"/>
        </p:scale>
        <p:origin x="888" y="84"/>
      </p:cViewPr>
      <p:guideLst/>
    </p:cSldViewPr>
  </p:slideViewPr>
  <p:notesTextViewPr>
    <p:cViewPr>
      <p:scale>
        <a:sx n="1" d="1"/>
        <a:sy n="1" d="1"/>
      </p:scale>
      <p:origin x="0" y="0"/>
    </p:cViewPr>
  </p:notesTextViewPr>
  <p:sorterViewPr>
    <p:cViewPr>
      <p:scale>
        <a:sx n="75" d="100"/>
        <a:sy n="75" d="100"/>
      </p:scale>
      <p:origin x="0" y="-8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5D13BBE5-0BEA-4494-9BEF-C8C2F48C9E2D}" type="datetimeFigureOut">
              <a:rPr lang="zh-CN" altLang="en-US" smtClean="0"/>
              <a:pPr/>
              <a:t>2024/1/11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F1CB8912-F0BA-4AD8-8415-DA1F26BCB09F}" type="slidenum">
              <a:rPr lang="zh-CN" altLang="en-US" smtClean="0"/>
              <a:pPr/>
              <a:t>‹#›</a:t>
            </a:fld>
            <a:endParaRPr lang="zh-CN" altLang="en-US" dirty="0"/>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zhuanlan.zhihu.com/p/672567095"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578149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180703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Spheres </a:t>
            </a:r>
            <a:r>
              <a:rPr lang="zh-CN" altLang="en-US" dirty="0"/>
              <a:t>球体</a:t>
            </a:r>
          </a:p>
          <a:p>
            <a:r>
              <a:rPr lang="en-US" altLang="zh-CN" dirty="0"/>
              <a:t>Capsules </a:t>
            </a:r>
            <a:r>
              <a:rPr lang="zh-CN" altLang="en-US" dirty="0"/>
              <a:t>胶囊体</a:t>
            </a:r>
          </a:p>
          <a:p>
            <a:r>
              <a:rPr lang="en-US" altLang="zh-CN" dirty="0"/>
              <a:t>Boxes </a:t>
            </a:r>
            <a:r>
              <a:rPr lang="zh-CN" altLang="en-US" dirty="0"/>
              <a:t>立方体</a:t>
            </a:r>
          </a:p>
          <a:p>
            <a:r>
              <a:rPr lang="en-US" altLang="zh-CN" dirty="0"/>
              <a:t>Convex Meshes </a:t>
            </a:r>
            <a:r>
              <a:rPr lang="zh-CN" altLang="en-US" dirty="0"/>
              <a:t>凸包网格</a:t>
            </a:r>
          </a:p>
          <a:p>
            <a:r>
              <a:rPr lang="en-US" altLang="zh-CN" dirty="0"/>
              <a:t>Triangle Meshes </a:t>
            </a:r>
            <a:r>
              <a:rPr lang="zh-CN" altLang="en-US" dirty="0"/>
              <a:t>三角面网格</a:t>
            </a:r>
          </a:p>
          <a:p>
            <a:r>
              <a:rPr lang="en-US" altLang="zh-CN" dirty="0"/>
              <a:t>Height Fields </a:t>
            </a:r>
            <a:r>
              <a:rPr lang="zh-CN" altLang="en-US" dirty="0"/>
              <a:t>高度场</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1023413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219490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50465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7517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1944397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569024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917558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3186790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D1D5DB"/>
                </a:solidFill>
                <a:effectLst/>
                <a:latin typeface="Söhne"/>
              </a:rPr>
              <a:t>在一个均匀引力场中，质心是物体受到的引力的主要作用点。在平衡的情况下，物体的质心处于稳定状态。</a:t>
            </a:r>
          </a:p>
          <a:p>
            <a:pPr algn="l"/>
            <a:r>
              <a:rPr lang="zh-CN" altLang="en-US" b="0" i="0" dirty="0">
                <a:solidFill>
                  <a:srgbClr val="D1D5DB"/>
                </a:solidFill>
                <a:effectLst/>
                <a:latin typeface="Söhne"/>
              </a:rPr>
              <a:t>对于均质物体，质心的位置通常与物体的几何形状有关。对于规则形状的物体，质心通常位于其几何中心。</a:t>
            </a:r>
            <a:endParaRPr lang="en-US" altLang="zh-CN" b="0" i="0" dirty="0">
              <a:solidFill>
                <a:srgbClr val="D1D5DB"/>
              </a:solidFill>
              <a:effectLst/>
              <a:latin typeface="Söhne"/>
            </a:endParaRPr>
          </a:p>
          <a:p>
            <a:pPr algn="l"/>
            <a:r>
              <a:rPr lang="zh-CN" altLang="en-US" b="0" i="0" dirty="0">
                <a:solidFill>
                  <a:srgbClr val="D1D5DB"/>
                </a:solidFill>
                <a:effectLst/>
                <a:latin typeface="Söhne"/>
              </a:rPr>
              <a:t>例如，均匀的矩形板的质心位于其中心点。然而，对于不规则形状的物体，计算质心可能需要使用积分等数学方法</a:t>
            </a:r>
          </a:p>
          <a:p>
            <a:endParaRPr lang="en-US" altLang="zh-CN" dirty="0"/>
          </a:p>
          <a:p>
            <a:pPr algn="l"/>
            <a:r>
              <a:rPr lang="zh-CN" altLang="en-US" b="0" i="0" dirty="0">
                <a:solidFill>
                  <a:srgbClr val="D1D5DB"/>
                </a:solidFill>
                <a:effectLst/>
                <a:latin typeface="Söhne"/>
              </a:rPr>
              <a:t>质心的位置可以通过以下公式计算：</a:t>
            </a:r>
          </a:p>
          <a:p>
            <a:pPr algn="l"/>
            <a:r>
              <a:rPr lang="zh-CN" altLang="en-US" b="0" i="0" dirty="0">
                <a:solidFill>
                  <a:srgbClr val="D1D5DB"/>
                </a:solidFill>
                <a:effectLst/>
                <a:latin typeface="KaTeX_Main"/>
              </a:rPr>
              <a:t>质心位置</a:t>
            </a:r>
            <a:r>
              <a:rPr lang="en-US" altLang="zh-CN" b="0" i="0" dirty="0">
                <a:solidFill>
                  <a:srgbClr val="D1D5DB"/>
                </a:solidFill>
                <a:effectLst/>
                <a:latin typeface="KaTeX_Main"/>
              </a:rPr>
              <a:t>=</a:t>
            </a:r>
            <a:r>
              <a:rPr lang="zh-CN" altLang="en-US" b="0" i="0" dirty="0">
                <a:solidFill>
                  <a:srgbClr val="D1D5DB"/>
                </a:solidFill>
                <a:effectLst/>
                <a:latin typeface="KaTeX_Size1"/>
              </a:rPr>
              <a:t>∑</a:t>
            </a:r>
            <a:r>
              <a:rPr lang="en-US" altLang="zh-CN" b="0" i="1" dirty="0">
                <a:solidFill>
                  <a:srgbClr val="D1D5DB"/>
                </a:solidFill>
                <a:effectLst/>
                <a:latin typeface="KaTeX_Math"/>
              </a:rPr>
              <a:t>mi*</a:t>
            </a:r>
            <a:r>
              <a:rPr lang="en-US" altLang="zh-CN" b="0" i="1" dirty="0" err="1">
                <a:solidFill>
                  <a:srgbClr val="D1D5DB"/>
                </a:solidFill>
                <a:effectLst/>
                <a:latin typeface="KaTeX_Math"/>
              </a:rPr>
              <a:t>ri</a:t>
            </a:r>
            <a:r>
              <a:rPr lang="en-US" altLang="zh-CN" b="0" i="1" dirty="0">
                <a:solidFill>
                  <a:srgbClr val="D1D5DB"/>
                </a:solidFill>
                <a:effectLst/>
                <a:latin typeface="KaTeX_Math"/>
              </a:rPr>
              <a:t>/</a:t>
            </a:r>
            <a:r>
              <a:rPr lang="zh-CN" altLang="en-US" b="0" i="0" dirty="0">
                <a:solidFill>
                  <a:srgbClr val="D1D5DB"/>
                </a:solidFill>
                <a:effectLst/>
                <a:latin typeface="KaTeX_Main"/>
              </a:rPr>
              <a:t>​</a:t>
            </a:r>
            <a:r>
              <a:rPr lang="zh-CN" altLang="en-US" b="0" i="0" dirty="0">
                <a:solidFill>
                  <a:srgbClr val="D1D5DB"/>
                </a:solidFill>
                <a:effectLst/>
                <a:latin typeface="KaTeX_Size1"/>
              </a:rPr>
              <a:t>∑</a:t>
            </a:r>
            <a:r>
              <a:rPr lang="en-US" altLang="zh-CN" b="0" i="1" dirty="0">
                <a:solidFill>
                  <a:srgbClr val="D1D5DB"/>
                </a:solidFill>
                <a:effectLst/>
                <a:latin typeface="KaTeX_Math"/>
              </a:rPr>
              <a:t>mi</a:t>
            </a:r>
            <a:endParaRPr lang="zh-CN" altLang="en-US" b="0" i="0" dirty="0">
              <a:solidFill>
                <a:srgbClr val="D1D5DB"/>
              </a:solidFill>
              <a:effectLst/>
              <a:latin typeface="Söhne"/>
            </a:endParaRPr>
          </a:p>
          <a:p>
            <a:pPr algn="l"/>
            <a:r>
              <a:rPr lang="zh-CN" altLang="en-US" b="0" i="0" dirty="0">
                <a:solidFill>
                  <a:srgbClr val="D1D5DB"/>
                </a:solidFill>
                <a:effectLst/>
                <a:latin typeface="Söhne"/>
              </a:rPr>
              <a:t>其中：</a:t>
            </a:r>
          </a:p>
          <a:p>
            <a:pPr algn="l">
              <a:buFont typeface="Arial" panose="020B0604020202020204" pitchFamily="34" charset="0"/>
              <a:buChar char="•"/>
            </a:pPr>
            <a:r>
              <a:rPr lang="en-US" altLang="zh-CN" b="0" i="1" dirty="0">
                <a:solidFill>
                  <a:srgbClr val="D1D5DB"/>
                </a:solidFill>
                <a:effectLst/>
                <a:latin typeface="KaTeX_Math"/>
              </a:rPr>
              <a:t>mi</a:t>
            </a:r>
            <a:r>
              <a:rPr lang="zh-CN" altLang="en-US" b="0" i="0" dirty="0">
                <a:solidFill>
                  <a:srgbClr val="D1D5DB"/>
                </a:solidFill>
                <a:effectLst/>
                <a:latin typeface="KaTeX_Main"/>
              </a:rPr>
              <a:t>​</a:t>
            </a:r>
            <a:r>
              <a:rPr lang="zh-CN" altLang="en-US" b="0" i="0" dirty="0">
                <a:solidFill>
                  <a:srgbClr val="D1D5DB"/>
                </a:solidFill>
                <a:effectLst/>
                <a:latin typeface="Söhne"/>
              </a:rPr>
              <a:t> 是物体的每个小部分的质量，</a:t>
            </a:r>
          </a:p>
          <a:p>
            <a:pPr algn="l">
              <a:buFont typeface="Arial" panose="020B0604020202020204" pitchFamily="34" charset="0"/>
              <a:buChar char="•"/>
            </a:pPr>
            <a:r>
              <a:rPr lang="en-US" altLang="zh-CN" b="0" i="1" dirty="0" err="1">
                <a:solidFill>
                  <a:srgbClr val="D1D5DB"/>
                </a:solidFill>
                <a:effectLst/>
                <a:latin typeface="KaTeX_Math"/>
              </a:rPr>
              <a:t>ri</a:t>
            </a:r>
            <a:r>
              <a:rPr lang="zh-CN" altLang="en-US" b="0" i="0" dirty="0">
                <a:solidFill>
                  <a:srgbClr val="D1D5DB"/>
                </a:solidFill>
                <a:effectLst/>
                <a:latin typeface="KaTeX_Main"/>
              </a:rPr>
              <a:t>​</a:t>
            </a:r>
            <a:r>
              <a:rPr lang="zh-CN" altLang="en-US" b="0" i="0" dirty="0">
                <a:solidFill>
                  <a:srgbClr val="D1D5DB"/>
                </a:solidFill>
                <a:effectLst/>
                <a:latin typeface="Söhne"/>
              </a:rPr>
              <a:t> 是每个小部分与一个参考点之间的距离。</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298270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3209218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恢复系数</a:t>
            </a:r>
            <a:r>
              <a:rPr lang="en-US" altLang="zh-CN" dirty="0"/>
              <a:t>e=</a:t>
            </a:r>
            <a:r>
              <a:rPr lang="zh-CN" altLang="en-US" dirty="0"/>
              <a:t>（弹性系数</a:t>
            </a:r>
            <a:r>
              <a:rPr lang="en-US" altLang="zh-CN" dirty="0"/>
              <a:t>-1</a:t>
            </a:r>
            <a:r>
              <a:rPr lang="zh-CN" altLang="en-US" dirty="0"/>
              <a:t>）</a:t>
            </a:r>
            <a:r>
              <a:rPr lang="en-US" altLang="zh-CN" dirty="0"/>
              <a:t>/2</a:t>
            </a:r>
          </a:p>
          <a:p>
            <a:r>
              <a:rPr lang="en-US" altLang="zh-CN" dirty="0"/>
              <a:t>e=</a:t>
            </a:r>
            <a:r>
              <a:rPr lang="zh-CN" altLang="en-US" dirty="0"/>
              <a:t>（</a:t>
            </a:r>
            <a:r>
              <a:rPr lang="en-US" altLang="zh-CN" dirty="0"/>
              <a:t>re1*m1-re2*m2</a:t>
            </a:r>
            <a:r>
              <a:rPr lang="zh-CN" altLang="en-US" dirty="0"/>
              <a:t>）</a:t>
            </a:r>
            <a:r>
              <a:rPr lang="en-US" altLang="zh-CN" dirty="0"/>
              <a:t>/</a:t>
            </a:r>
            <a:r>
              <a:rPr lang="zh-CN" altLang="en-US" dirty="0"/>
              <a:t>（</a:t>
            </a:r>
            <a:r>
              <a:rPr lang="en-US" altLang="zh-CN" dirty="0"/>
              <a:t>m1+m2</a:t>
            </a:r>
            <a:r>
              <a:rPr lang="zh-CN" altLang="en-US" dirty="0"/>
              <a:t>）</a:t>
            </a:r>
          </a:p>
          <a:p>
            <a:r>
              <a:rPr lang="zh-CN" altLang="en-US" dirty="0"/>
              <a:t>物体的弹性系数可能是由多个因素决定的，包括物体的材质、表面状态等。</a:t>
            </a:r>
          </a:p>
          <a:p>
            <a:r>
              <a:rPr lang="zh-CN" altLang="en-US" dirty="0"/>
              <a:t>如果两个物体的弹性系数相差较大，通常选择取较大的弹性系数可以更好地反映碰撞的弹性性质</a:t>
            </a:r>
          </a:p>
          <a:p>
            <a:endParaRPr lang="en-US" altLang="zh-CN" dirty="0"/>
          </a:p>
          <a:p>
            <a:r>
              <a:rPr lang="zh-CN" altLang="en-US" dirty="0"/>
              <a:t>在考虑摩擦时，通常也可以采用类似的近似方法，</a:t>
            </a:r>
          </a:p>
          <a:p>
            <a:r>
              <a:rPr lang="zh-CN" altLang="en-US" dirty="0"/>
              <a:t>即选择两个物体中摩擦系数较大的一个作为摩擦系数。</a:t>
            </a:r>
          </a:p>
          <a:p>
            <a:r>
              <a:rPr lang="zh-CN" altLang="en-US" dirty="0"/>
              <a:t>这种做法在一些简化模型和工程计算中是常见的。</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897292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2837467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我们可以通过应用脉冲立即改变</a:t>
            </a:r>
            <a:r>
              <a:rPr lang="en-US" altLang="zh-CN" dirty="0"/>
              <a:t>actor</a:t>
            </a:r>
            <a:r>
              <a:rPr lang="zh-CN" altLang="en-US" dirty="0"/>
              <a:t>的速度</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344253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1048667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150811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D1D5DB"/>
                </a:solidFill>
                <a:effectLst/>
                <a:latin typeface="Söhne"/>
              </a:rPr>
              <a:t>速度是力对时间的积分，然后再除以物体的质量。速度是位移对时间的导数。位移是速度对时间的积分。</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308280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Open Sans" panose="020B0606030504020204" pitchFamily="34" charset="0"/>
              </a:rPr>
              <a:t>如果你在一辆时速 </a:t>
            </a:r>
            <a:r>
              <a:rPr lang="en-US" altLang="zh-CN" b="0" i="0" dirty="0">
                <a:effectLst/>
                <a:latin typeface="Open Sans" panose="020B0606030504020204" pitchFamily="34" charset="0"/>
              </a:rPr>
              <a:t>60 </a:t>
            </a:r>
            <a:r>
              <a:rPr lang="zh-CN" altLang="en-US" b="0" i="0" dirty="0">
                <a:effectLst/>
                <a:latin typeface="Open Sans" panose="020B0606030504020204" pitchFamily="34" charset="0"/>
              </a:rPr>
              <a:t>公里的汽车里，一小时后你就会再走 </a:t>
            </a:r>
            <a:r>
              <a:rPr lang="en-US" altLang="zh-CN" b="0" i="0" dirty="0">
                <a:effectLst/>
                <a:latin typeface="Open Sans" panose="020B0606030504020204" pitchFamily="34" charset="0"/>
              </a:rPr>
              <a:t>60 </a:t>
            </a:r>
            <a:r>
              <a:rPr lang="zh-CN" altLang="en-US" b="0" i="0" dirty="0">
                <a:effectLst/>
                <a:latin typeface="Open Sans" panose="020B0606030504020204" pitchFamily="34" charset="0"/>
              </a:rPr>
              <a:t>公里。同样，一辆以每小时 </a:t>
            </a:r>
            <a:r>
              <a:rPr lang="en-US" altLang="zh-CN" b="0" i="0" dirty="0">
                <a:effectLst/>
                <a:latin typeface="Open Sans" panose="020B0606030504020204" pitchFamily="34" charset="0"/>
              </a:rPr>
              <a:t>10 </a:t>
            </a:r>
            <a:r>
              <a:rPr lang="zh-CN" altLang="en-US" b="0" i="0" dirty="0">
                <a:effectLst/>
                <a:latin typeface="Open Sans" panose="020B0606030504020204" pitchFamily="34" charset="0"/>
              </a:rPr>
              <a:t>公里的速度加速的汽车将在 </a:t>
            </a:r>
            <a:r>
              <a:rPr lang="en-US" altLang="zh-CN" b="0" i="0" dirty="0">
                <a:effectLst/>
                <a:latin typeface="Open Sans" panose="020B0606030504020204" pitchFamily="34" charset="0"/>
              </a:rPr>
              <a:t>10 </a:t>
            </a:r>
            <a:r>
              <a:rPr lang="zh-CN" altLang="en-US" b="0" i="0" dirty="0">
                <a:effectLst/>
                <a:latin typeface="Open Sans" panose="020B0606030504020204" pitchFamily="34" charset="0"/>
              </a:rPr>
              <a:t>秒后以每小时 </a:t>
            </a:r>
            <a:r>
              <a:rPr lang="en-US" altLang="zh-CN" b="0" i="0" dirty="0">
                <a:effectLst/>
                <a:latin typeface="Open Sans" panose="020B0606030504020204" pitchFamily="34" charset="0"/>
              </a:rPr>
              <a:t>100 </a:t>
            </a:r>
            <a:r>
              <a:rPr lang="zh-CN" altLang="en-US" b="0" i="0" dirty="0">
                <a:effectLst/>
                <a:latin typeface="Open Sans" panose="020B0606030504020204" pitchFamily="34" charset="0"/>
              </a:rPr>
              <a:t>公里的速度行驶。</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3132479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Open Sans" panose="020B0606030504020204" pitchFamily="34" charset="0"/>
              </a:rPr>
              <a:t>欧拉积分是最基本的数值积分技术。只有当变化率在时间步长上恒定时，它才是 </a:t>
            </a:r>
            <a:r>
              <a:rPr lang="en-US" altLang="zh-CN" b="0" i="0" dirty="0">
                <a:effectLst/>
                <a:latin typeface="Open Sans" panose="020B0606030504020204" pitchFamily="34" charset="0"/>
              </a:rPr>
              <a:t>100% </a:t>
            </a:r>
            <a:r>
              <a:rPr lang="zh-CN" altLang="en-US" b="0" i="0" dirty="0">
                <a:effectLst/>
                <a:latin typeface="Open Sans" panose="020B0606030504020204" pitchFamily="34" charset="0"/>
              </a:rPr>
              <a:t>准确的。</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72384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Open Sans" panose="020B0606030504020204" pitchFamily="34" charset="0"/>
              </a:rPr>
              <a:t>在足够小的时间步长下，欧拉给出了恒定加速度的不错结果，但是加速度不是恒定的情况呢？</a:t>
            </a:r>
            <a:endParaRPr lang="en-US" altLang="zh-CN" b="0" i="0" dirty="0">
              <a:effectLst/>
              <a:latin typeface="Open Sans" panose="020B0606030504020204" pitchFamily="34" charset="0"/>
            </a:endParaRPr>
          </a:p>
          <a:p>
            <a:r>
              <a:rPr lang="zh-CN" altLang="en-US" b="0" i="0" dirty="0">
                <a:effectLst/>
                <a:latin typeface="Open Sans" panose="020B0606030504020204" pitchFamily="34" charset="0"/>
              </a:rPr>
              <a:t>在这个系统中，质量附着在弹簧上，其运动受到某种摩擦的阻尼。有一个与物体的距离成正比的力将其拉向原点，还有一个与物体速度成正比的力，但方向相反，这会减慢它的速度。</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4150064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Open Sans" panose="020B0606030504020204" pitchFamily="34" charset="0"/>
              </a:rPr>
              <a:t>它不会阻尼并收敛在原点上，而是随着时间的推移获得能量！</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4092592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348565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用当前的力求出加速度、用未来速度来求当前位置</a:t>
            </a:r>
            <a:endParaRPr lang="en-US" altLang="zh-CN" sz="1800" dirty="0">
              <a:latin typeface="微软雅黑" panose="020B0503020204020204" pitchFamily="34" charset="-122"/>
              <a:ea typeface="微软雅黑" panose="020B0503020204020204" pitchFamily="34" charset="-122"/>
            </a:endParaRPr>
          </a:p>
          <a:p>
            <a:r>
              <a:rPr lang="zh-CN" altLang="en-US" b="0" i="0" dirty="0">
                <a:solidFill>
                  <a:srgbClr val="D1D5DB"/>
                </a:solidFill>
                <a:effectLst/>
                <a:latin typeface="Söhne"/>
              </a:rPr>
              <a:t>半隐式欧拉法的关键特征是它在速度更新时使用了下一个时间步的信息，而在位置更新时使用了当前时间步的信息。这使得速度的更新步骤是隐式的，而位置的更新步骤是显式的。</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84476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1067779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2254791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964201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1991677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1644771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2135679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当抱紧哑铃时，由于角动量守恒，转动惯量减小，角速度增大，旋转更快，张开双臂，转动惯量增加，角速度减小，旋转更慢</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1441148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D1D5DB"/>
                </a:solidFill>
                <a:effectLst/>
                <a:latin typeface="Söhne"/>
              </a:rPr>
              <a:t>力臂是指力作用点到旋转轴线的垂直距离</a:t>
            </a:r>
            <a:endParaRPr lang="zh-CN" altLang="en-US" dirty="0"/>
          </a:p>
          <a:p>
            <a:r>
              <a:rPr lang="zh-CN" altLang="en-US" b="0" i="0" dirty="0">
                <a:solidFill>
                  <a:srgbClr val="D1D5DB"/>
                </a:solidFill>
                <a:effectLst/>
                <a:latin typeface="Söhne"/>
              </a:rPr>
              <a:t>力矩是绕轴线旋转的物体所受到的力的产生的转动效应</a:t>
            </a:r>
            <a:endParaRPr lang="en-US" altLang="zh-CN" b="0" i="0" dirty="0">
              <a:solidFill>
                <a:srgbClr val="D1D5DB"/>
              </a:solidFill>
              <a:effectLst/>
              <a:latin typeface="Söhne"/>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139051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类比线性运动中的质量，质量</a:t>
            </a:r>
            <a:r>
              <a:rPr lang="zh-CN" altLang="en-US" b="0" i="0" dirty="0">
                <a:solidFill>
                  <a:srgbClr val="111111"/>
                </a:solidFill>
                <a:effectLst/>
                <a:latin typeface="Microsoft YaHei" panose="020B0503020204020204" pitchFamily="34" charset="-122"/>
                <a:ea typeface="Microsoft YaHei" panose="020B0503020204020204" pitchFamily="34" charset="-122"/>
              </a:rPr>
              <a:t>最直接的物理意义是物体抵抗状态改变的能力的大小</a:t>
            </a:r>
            <a:endParaRPr lang="en-US" altLang="zh-CN" b="0" i="0" dirty="0">
              <a:solidFill>
                <a:srgbClr val="111111"/>
              </a:solidFill>
              <a:effectLst/>
              <a:latin typeface="Microsoft YaHei" panose="020B0503020204020204" pitchFamily="34" charset="-122"/>
              <a:ea typeface="Microsoft YaHei" panose="020B0503020204020204" pitchFamily="34" charset="-122"/>
            </a:endParaRPr>
          </a:p>
          <a:p>
            <a:r>
              <a:rPr lang="zh-CN" altLang="en-US" b="0" i="0" dirty="0">
                <a:solidFill>
                  <a:srgbClr val="111111"/>
                </a:solidFill>
                <a:effectLst/>
                <a:latin typeface="Microsoft YaHei" panose="020B0503020204020204" pitchFamily="34" charset="-122"/>
                <a:ea typeface="Microsoft YaHei" panose="020B0503020204020204" pitchFamily="34" charset="-122"/>
              </a:rPr>
              <a:t>转动惯量就好比是物体抵抗旋转改变的能力的大小，越大越不容易改变旋转，越小越容易旋转</a:t>
            </a:r>
            <a:endParaRPr lang="en-US" altLang="zh-CN" b="0" i="0" dirty="0">
              <a:solidFill>
                <a:srgbClr val="111111"/>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2295900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641666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D1D5DB"/>
                </a:solidFill>
                <a:effectLst/>
                <a:latin typeface="Söhne"/>
              </a:rPr>
              <a:t>惯性张量是一个描述刚体绕不同轴旋转时的转动惯量的矩阵。</a:t>
            </a:r>
            <a:endParaRPr lang="en-US" altLang="zh-CN" b="0" i="0" dirty="0">
              <a:solidFill>
                <a:srgbClr val="D1D5DB"/>
              </a:solidFill>
              <a:effectLst/>
              <a:latin typeface="Söhne"/>
            </a:endParaRPr>
          </a:p>
          <a:p>
            <a:r>
              <a:rPr lang="zh-CN" altLang="en-US" b="0" i="0" dirty="0">
                <a:solidFill>
                  <a:srgbClr val="D1D5DB"/>
                </a:solidFill>
                <a:effectLst/>
                <a:latin typeface="Söhne"/>
              </a:rPr>
              <a:t>对于一个刚体，它可以以不同的轴旋转，而每个轴的转动惯量都可以由一个惯性张量中的元素表示。</a:t>
            </a:r>
            <a:endParaRPr lang="en-US" altLang="zh-CN"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D1D5DB"/>
                </a:solidFill>
                <a:effectLst/>
                <a:latin typeface="Söhne"/>
              </a:rPr>
              <a:t>在三维空间中，惯性张量通常是一个</a:t>
            </a:r>
            <a:r>
              <a:rPr lang="en-US" altLang="zh-CN" b="0" i="0" dirty="0">
                <a:solidFill>
                  <a:srgbClr val="D1D5DB"/>
                </a:solidFill>
                <a:effectLst/>
                <a:latin typeface="Söhne"/>
              </a:rPr>
              <a:t>3x3</a:t>
            </a:r>
            <a:r>
              <a:rPr lang="zh-CN" altLang="en-US" b="0" i="0" dirty="0">
                <a:solidFill>
                  <a:srgbClr val="D1D5DB"/>
                </a:solidFill>
                <a:effectLst/>
                <a:latin typeface="Söhne"/>
              </a:rPr>
              <a:t>的对称矩阵。</a:t>
            </a:r>
            <a:r>
              <a:rPr lang="zh-CN" altLang="en-US" dirty="0">
                <a:hlinkClick r:id="rId3"/>
              </a:rPr>
              <a:t>转动惯量、惯性张量、转动动能的推导 </a:t>
            </a:r>
            <a:r>
              <a:rPr lang="en-US" altLang="zh-CN" dirty="0">
                <a:hlinkClick r:id="rId3"/>
              </a:rPr>
              <a:t>- </a:t>
            </a:r>
            <a:r>
              <a:rPr lang="zh-CN" altLang="en-US" dirty="0">
                <a:hlinkClick r:id="rId3"/>
              </a:rPr>
              <a:t>知乎 </a:t>
            </a:r>
            <a:r>
              <a:rPr lang="en-US" altLang="zh-CN" dirty="0">
                <a:hlinkClick r:id="rId3"/>
              </a:rPr>
              <a:t>(zhihu.com)</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465979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237564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42</a:t>
            </a:fld>
            <a:endParaRPr lang="zh-CN" altLang="en-US"/>
          </a:p>
        </p:txBody>
      </p:sp>
    </p:spTree>
    <p:extLst>
      <p:ext uri="{BB962C8B-B14F-4D97-AF65-F5344CB8AC3E}">
        <p14:creationId xmlns:p14="http://schemas.microsoft.com/office/powerpoint/2010/main" val="2663728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3350305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538101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包围盒是一个简单的几何空间，里面包含着复杂形状的物体。为物体添加包围体的目的是快速的进行碰撞检测或者进行精确的碰撞检测之前进行过滤，减少计算消耗</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45</a:t>
            </a:fld>
            <a:endParaRPr lang="zh-CN" altLang="en-US"/>
          </a:p>
        </p:txBody>
      </p:sp>
    </p:spTree>
    <p:extLst>
      <p:ext uri="{BB962C8B-B14F-4D97-AF65-F5344CB8AC3E}">
        <p14:creationId xmlns:p14="http://schemas.microsoft.com/office/powerpoint/2010/main" val="136251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包含该对象，且边平行于坐标轴的最小六面体</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46</a:t>
            </a:fld>
            <a:endParaRPr lang="zh-CN" altLang="en-US"/>
          </a:p>
        </p:txBody>
      </p:sp>
    </p:spTree>
    <p:extLst>
      <p:ext uri="{BB962C8B-B14F-4D97-AF65-F5344CB8AC3E}">
        <p14:creationId xmlns:p14="http://schemas.microsoft.com/office/powerpoint/2010/main" val="2734822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包围球被定义为包含该对象的最小的球体</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47</a:t>
            </a:fld>
            <a:endParaRPr lang="zh-CN" altLang="en-US"/>
          </a:p>
        </p:txBody>
      </p:sp>
    </p:spTree>
    <p:extLst>
      <p:ext uri="{BB962C8B-B14F-4D97-AF65-F5344CB8AC3E}">
        <p14:creationId xmlns:p14="http://schemas.microsoft.com/office/powerpoint/2010/main" val="1141338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包含该对象且相对于坐标轴方向任意的最小的长方体</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48</a:t>
            </a:fld>
            <a:endParaRPr lang="zh-CN" altLang="en-US"/>
          </a:p>
        </p:txBody>
      </p:sp>
    </p:spTree>
    <p:extLst>
      <p:ext uri="{BB962C8B-B14F-4D97-AF65-F5344CB8AC3E}">
        <p14:creationId xmlns:p14="http://schemas.microsoft.com/office/powerpoint/2010/main" val="467208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但是直接将空间进行均匀划分，若物体密度不均匀，全都挤在一块儿，效率同样很低</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49</a:t>
            </a:fld>
            <a:endParaRPr lang="zh-CN" altLang="en-US"/>
          </a:p>
        </p:txBody>
      </p:sp>
    </p:spTree>
    <p:extLst>
      <p:ext uri="{BB962C8B-B14F-4D97-AF65-F5344CB8AC3E}">
        <p14:creationId xmlns:p14="http://schemas.microsoft.com/office/powerpoint/2010/main" val="1114039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在这个世界里的移动会受制于这些静态的物体</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720448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latin typeface="微软雅黑" panose="020B0503020204020204" pitchFamily="34" charset="-122"/>
                <a:ea typeface="微软雅黑" panose="020B0503020204020204" pitchFamily="34" charset="-122"/>
              </a:rPr>
              <a:t>设置两个阈值来控制一个节点是不是应该继续划分：最大对象数和最大划分层级</a:t>
            </a:r>
          </a:p>
          <a:p>
            <a:pPr algn="l"/>
            <a:r>
              <a:rPr lang="zh-CN" altLang="en-US" sz="1200" dirty="0">
                <a:latin typeface="微软雅黑" panose="020B0503020204020204" pitchFamily="34" charset="-122"/>
                <a:ea typeface="微软雅黑" panose="020B0503020204020204" pitchFamily="34" charset="-122"/>
              </a:rPr>
              <a:t>当一个节点代表的区域中包含的对象数超过最大对象数，且当前层级小于最大划分层级时，我们才对当前节点进行划分，</a:t>
            </a:r>
            <a:endParaRPr lang="en-US" altLang="zh-CN" sz="1200" dirty="0">
              <a:latin typeface="微软雅黑" panose="020B0503020204020204" pitchFamily="34" charset="-122"/>
              <a:ea typeface="微软雅黑" panose="020B0503020204020204" pitchFamily="34" charset="-122"/>
            </a:endParaRPr>
          </a:p>
          <a:p>
            <a:pPr algn="l"/>
            <a:r>
              <a:rPr lang="zh-CN" altLang="en-US" sz="1200" dirty="0">
                <a:latin typeface="微软雅黑" panose="020B0503020204020204" pitchFamily="34" charset="-122"/>
                <a:ea typeface="微软雅黑" panose="020B0503020204020204" pitchFamily="34" charset="-122"/>
              </a:rPr>
              <a:t>并将当前节点包含的对象分配到子节点中去。这样就能将对象分布密集的区域划分的更细，实现灵活的空间划分。</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50</a:t>
            </a:fld>
            <a:endParaRPr lang="zh-CN" altLang="en-US"/>
          </a:p>
        </p:txBody>
      </p:sp>
    </p:spTree>
    <p:extLst>
      <p:ext uri="{BB962C8B-B14F-4D97-AF65-F5344CB8AC3E}">
        <p14:creationId xmlns:p14="http://schemas.microsoft.com/office/powerpoint/2010/main" val="3507543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51</a:t>
            </a:fld>
            <a:endParaRPr lang="zh-CN" altLang="en-US"/>
          </a:p>
        </p:txBody>
      </p:sp>
    </p:spTree>
    <p:extLst>
      <p:ext uri="{BB962C8B-B14F-4D97-AF65-F5344CB8AC3E}">
        <p14:creationId xmlns:p14="http://schemas.microsoft.com/office/powerpoint/2010/main" val="1182853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52</a:t>
            </a:fld>
            <a:endParaRPr lang="zh-CN" altLang="en-US"/>
          </a:p>
        </p:txBody>
      </p:sp>
    </p:spTree>
    <p:extLst>
      <p:ext uri="{BB962C8B-B14F-4D97-AF65-F5344CB8AC3E}">
        <p14:creationId xmlns:p14="http://schemas.microsoft.com/office/powerpoint/2010/main" val="3499252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53</a:t>
            </a:fld>
            <a:endParaRPr lang="zh-CN" altLang="en-US"/>
          </a:p>
        </p:txBody>
      </p:sp>
    </p:spTree>
    <p:extLst>
      <p:ext uri="{BB962C8B-B14F-4D97-AF65-F5344CB8AC3E}">
        <p14:creationId xmlns:p14="http://schemas.microsoft.com/office/powerpoint/2010/main" val="3453134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将物体的</a:t>
            </a:r>
            <a:r>
              <a:rPr lang="en-US" altLang="zh-CN" sz="1800" dirty="0">
                <a:latin typeface="微软雅黑" panose="020B0503020204020204" pitchFamily="34" charset="-122"/>
                <a:ea typeface="微软雅黑" panose="020B0503020204020204" pitchFamily="34" charset="-122"/>
              </a:rPr>
              <a:t>AABB</a:t>
            </a:r>
            <a:r>
              <a:rPr lang="zh-CN" altLang="en-US" sz="1800" dirty="0">
                <a:latin typeface="微软雅黑" panose="020B0503020204020204" pitchFamily="34" charset="-122"/>
                <a:ea typeface="微软雅黑" panose="020B0503020204020204" pitchFamily="34" charset="-122"/>
              </a:rPr>
              <a:t>在空间对应轴上进行排序，遍历物体的</a:t>
            </a:r>
            <a:r>
              <a:rPr lang="en-US" altLang="zh-CN" sz="1800" dirty="0">
                <a:latin typeface="微软雅黑" panose="020B0503020204020204" pitchFamily="34" charset="-122"/>
                <a:ea typeface="微软雅黑" panose="020B0503020204020204" pitchFamily="34" charset="-122"/>
              </a:rPr>
              <a:t>AABB</a:t>
            </a:r>
            <a:r>
              <a:rPr lang="zh-CN" altLang="en-US" sz="1800" dirty="0">
                <a:latin typeface="微软雅黑" panose="020B0503020204020204" pitchFamily="34" charset="-122"/>
                <a:ea typeface="微软雅黑" panose="020B0503020204020204" pitchFamily="34" charset="-122"/>
              </a:rPr>
              <a:t>在轴上对应的坐标</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54</a:t>
            </a:fld>
            <a:endParaRPr lang="zh-CN" altLang="en-US"/>
          </a:p>
        </p:txBody>
      </p:sp>
    </p:spTree>
    <p:extLst>
      <p:ext uri="{BB962C8B-B14F-4D97-AF65-F5344CB8AC3E}">
        <p14:creationId xmlns:p14="http://schemas.microsoft.com/office/powerpoint/2010/main" val="39964824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55</a:t>
            </a:fld>
            <a:endParaRPr lang="zh-CN" altLang="en-US"/>
          </a:p>
        </p:txBody>
      </p:sp>
    </p:spTree>
    <p:extLst>
      <p:ext uri="{BB962C8B-B14F-4D97-AF65-F5344CB8AC3E}">
        <p14:creationId xmlns:p14="http://schemas.microsoft.com/office/powerpoint/2010/main" val="179551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56</a:t>
            </a:fld>
            <a:endParaRPr lang="zh-CN" altLang="en-US"/>
          </a:p>
        </p:txBody>
      </p:sp>
    </p:spTree>
    <p:extLst>
      <p:ext uri="{BB962C8B-B14F-4D97-AF65-F5344CB8AC3E}">
        <p14:creationId xmlns:p14="http://schemas.microsoft.com/office/powerpoint/2010/main" val="1461198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57</a:t>
            </a:fld>
            <a:endParaRPr lang="zh-CN" altLang="en-US"/>
          </a:p>
        </p:txBody>
      </p:sp>
    </p:spTree>
    <p:extLst>
      <p:ext uri="{BB962C8B-B14F-4D97-AF65-F5344CB8AC3E}">
        <p14:creationId xmlns:p14="http://schemas.microsoft.com/office/powerpoint/2010/main" val="2219632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58</a:t>
            </a:fld>
            <a:endParaRPr lang="zh-CN" altLang="en-US"/>
          </a:p>
        </p:txBody>
      </p:sp>
    </p:spTree>
    <p:extLst>
      <p:ext uri="{BB962C8B-B14F-4D97-AF65-F5344CB8AC3E}">
        <p14:creationId xmlns:p14="http://schemas.microsoft.com/office/powerpoint/2010/main" val="1108508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59</a:t>
            </a:fld>
            <a:endParaRPr lang="zh-CN" altLang="en-US"/>
          </a:p>
        </p:txBody>
      </p:sp>
    </p:spTree>
    <p:extLst>
      <p:ext uri="{BB962C8B-B14F-4D97-AF65-F5344CB8AC3E}">
        <p14:creationId xmlns:p14="http://schemas.microsoft.com/office/powerpoint/2010/main" val="338258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符合动力学原理，能够受到力、扭矩和冲量</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2873404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60</a:t>
            </a:fld>
            <a:endParaRPr lang="zh-CN" altLang="en-US"/>
          </a:p>
        </p:txBody>
      </p:sp>
    </p:spTree>
    <p:extLst>
      <p:ext uri="{BB962C8B-B14F-4D97-AF65-F5344CB8AC3E}">
        <p14:creationId xmlns:p14="http://schemas.microsoft.com/office/powerpoint/2010/main" val="3155694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61</a:t>
            </a:fld>
            <a:endParaRPr lang="zh-CN" altLang="en-US"/>
          </a:p>
        </p:txBody>
      </p:sp>
    </p:spTree>
    <p:extLst>
      <p:ext uri="{BB962C8B-B14F-4D97-AF65-F5344CB8AC3E}">
        <p14:creationId xmlns:p14="http://schemas.microsoft.com/office/powerpoint/2010/main" val="28502393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62</a:t>
            </a:fld>
            <a:endParaRPr lang="zh-CN" altLang="en-US"/>
          </a:p>
        </p:txBody>
      </p:sp>
    </p:spTree>
    <p:extLst>
      <p:ext uri="{BB962C8B-B14F-4D97-AF65-F5344CB8AC3E}">
        <p14:creationId xmlns:p14="http://schemas.microsoft.com/office/powerpoint/2010/main" val="39631535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63</a:t>
            </a:fld>
            <a:endParaRPr lang="zh-CN" altLang="en-US"/>
          </a:p>
        </p:txBody>
      </p:sp>
    </p:spTree>
    <p:extLst>
      <p:ext uri="{BB962C8B-B14F-4D97-AF65-F5344CB8AC3E}">
        <p14:creationId xmlns:p14="http://schemas.microsoft.com/office/powerpoint/2010/main" val="38421252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Raycast</a:t>
            </a:r>
            <a:r>
              <a:rPr lang="en-US" altLang="zh-CN" dirty="0"/>
              <a:t> </a:t>
            </a:r>
            <a:r>
              <a:rPr lang="zh-CN" altLang="en-US" dirty="0"/>
              <a:t>射线检测</a:t>
            </a:r>
          </a:p>
          <a:p>
            <a:r>
              <a:rPr lang="en-US" altLang="zh-CN" dirty="0" err="1"/>
              <a:t>Mutiple</a:t>
            </a:r>
            <a:r>
              <a:rPr lang="en-US" altLang="zh-CN" dirty="0"/>
              <a:t> hits	</a:t>
            </a:r>
            <a:r>
              <a:rPr lang="zh-CN" altLang="en-US" dirty="0"/>
              <a:t>所有点</a:t>
            </a:r>
          </a:p>
          <a:p>
            <a:r>
              <a:rPr lang="en-US" altLang="zh-CN" dirty="0"/>
              <a:t>Closest hit	</a:t>
            </a:r>
            <a:r>
              <a:rPr lang="zh-CN" altLang="en-US" dirty="0"/>
              <a:t>最近点</a:t>
            </a:r>
          </a:p>
          <a:p>
            <a:r>
              <a:rPr lang="en-US" altLang="zh-CN" dirty="0"/>
              <a:t>Any hit	</a:t>
            </a:r>
            <a:r>
              <a:rPr lang="zh-CN" altLang="en-US" dirty="0"/>
              <a:t>任意接触点</a:t>
            </a:r>
            <a:endParaRPr lang="en-US" altLang="zh-CN" dirty="0"/>
          </a:p>
          <a:p>
            <a:pPr algn="l">
              <a:buFont typeface="+mj-lt"/>
              <a:buAutoNum type="arabicPeriod"/>
            </a:pPr>
            <a:r>
              <a:rPr lang="zh-CN" altLang="en-US" b="1" i="0" dirty="0">
                <a:solidFill>
                  <a:srgbClr val="D1D5DB"/>
                </a:solidFill>
                <a:effectLst/>
                <a:latin typeface="Söhne"/>
              </a:rPr>
              <a:t>碰撞检测：</a:t>
            </a:r>
            <a:r>
              <a:rPr lang="zh-CN" altLang="en-US" b="0" i="0" dirty="0">
                <a:solidFill>
                  <a:srgbClr val="D1D5DB"/>
                </a:solidFill>
                <a:effectLst/>
                <a:latin typeface="Söhne"/>
              </a:rPr>
              <a:t> 射线检测用于检测在游戏或模拟中，一条射线是否与场景中的物体相交。这对于判断物体之间是否发生碰撞、计算碰撞点、法线以及其他碰撞相关的信息非常有用。这在实现游戏中的交互、物体移动、射击等方面都是关键的。</a:t>
            </a:r>
          </a:p>
          <a:p>
            <a:pPr algn="l">
              <a:buFont typeface="+mj-lt"/>
              <a:buAutoNum type="arabicPeriod"/>
            </a:pPr>
            <a:r>
              <a:rPr lang="zh-CN" altLang="en-US" b="1" i="0" dirty="0">
                <a:solidFill>
                  <a:srgbClr val="D1D5DB"/>
                </a:solidFill>
                <a:effectLst/>
                <a:latin typeface="Söhne"/>
              </a:rPr>
              <a:t>拾取与选择：</a:t>
            </a:r>
            <a:r>
              <a:rPr lang="zh-CN" altLang="en-US" b="0" i="0" dirty="0">
                <a:solidFill>
                  <a:srgbClr val="D1D5DB"/>
                </a:solidFill>
                <a:effectLst/>
                <a:latin typeface="Söhne"/>
              </a:rPr>
              <a:t> 射线检测经常用于确定用户在屏幕上点击的位置与场景中的哪个物体相交。这对于实现鼠标点选、触摸交互或其他选择物体的操作非常有用，例如在游戏中选中一个角色或一个物体。</a:t>
            </a:r>
          </a:p>
          <a:p>
            <a:pPr algn="l">
              <a:buFont typeface="+mj-lt"/>
              <a:buAutoNum type="arabicPeriod"/>
            </a:pPr>
            <a:r>
              <a:rPr lang="zh-CN" altLang="en-US" b="1" i="0" dirty="0">
                <a:solidFill>
                  <a:srgbClr val="D1D5DB"/>
                </a:solidFill>
                <a:effectLst/>
                <a:latin typeface="Söhne"/>
              </a:rPr>
              <a:t>视线检测：</a:t>
            </a:r>
            <a:r>
              <a:rPr lang="zh-CN" altLang="en-US" b="0" i="0" dirty="0">
                <a:solidFill>
                  <a:srgbClr val="D1D5DB"/>
                </a:solidFill>
                <a:effectLst/>
                <a:latin typeface="Söhne"/>
              </a:rPr>
              <a:t> 游戏中的</a:t>
            </a:r>
            <a:r>
              <a:rPr lang="en-US" altLang="zh-CN" b="0" i="0" dirty="0">
                <a:solidFill>
                  <a:srgbClr val="D1D5DB"/>
                </a:solidFill>
                <a:effectLst/>
                <a:latin typeface="Söhne"/>
              </a:rPr>
              <a:t>AI</a:t>
            </a:r>
            <a:r>
              <a:rPr lang="zh-CN" altLang="en-US" b="0" i="0" dirty="0">
                <a:solidFill>
                  <a:srgbClr val="D1D5DB"/>
                </a:solidFill>
                <a:effectLst/>
                <a:latin typeface="Söhne"/>
              </a:rPr>
              <a:t>或其他角色通常需要知道它们的视线是否被障碍物阻挡。射线检测可以用来判断两点之间是否存在阻挡物体，从而帮助</a:t>
            </a:r>
            <a:r>
              <a:rPr lang="en-US" altLang="zh-CN" b="0" i="0" dirty="0">
                <a:solidFill>
                  <a:srgbClr val="D1D5DB"/>
                </a:solidFill>
                <a:effectLst/>
                <a:latin typeface="Söhne"/>
              </a:rPr>
              <a:t>AI</a:t>
            </a:r>
            <a:r>
              <a:rPr lang="zh-CN" altLang="en-US" b="0" i="0" dirty="0">
                <a:solidFill>
                  <a:srgbClr val="D1D5DB"/>
                </a:solidFill>
                <a:effectLst/>
                <a:latin typeface="Söhne"/>
              </a:rPr>
              <a:t>做出更智能的决策。</a:t>
            </a:r>
          </a:p>
          <a:p>
            <a:pPr algn="l">
              <a:buFont typeface="+mj-lt"/>
              <a:buAutoNum type="arabicPeriod"/>
            </a:pPr>
            <a:r>
              <a:rPr lang="zh-CN" altLang="en-US" b="1" i="0" dirty="0">
                <a:solidFill>
                  <a:srgbClr val="D1D5DB"/>
                </a:solidFill>
                <a:effectLst/>
                <a:latin typeface="Söhne"/>
              </a:rPr>
              <a:t>光线追踪：</a:t>
            </a:r>
            <a:r>
              <a:rPr lang="zh-CN" altLang="en-US" b="0" i="0" dirty="0">
                <a:solidFill>
                  <a:srgbClr val="D1D5DB"/>
                </a:solidFill>
                <a:effectLst/>
                <a:latin typeface="Söhne"/>
              </a:rPr>
              <a:t> 在计算机图形学中，光线追踪通常使用射线检测来模拟光线与场景中物体的交互，以生成逼真的光影效果。</a:t>
            </a:r>
          </a:p>
          <a:p>
            <a:pPr algn="l">
              <a:buFont typeface="+mj-lt"/>
              <a:buAutoNum type="arabicPeriod"/>
            </a:pPr>
            <a:r>
              <a:rPr lang="zh-CN" altLang="en-US" b="1" i="0" dirty="0">
                <a:solidFill>
                  <a:srgbClr val="D1D5DB"/>
                </a:solidFill>
                <a:effectLst/>
                <a:latin typeface="Söhne"/>
              </a:rPr>
              <a:t>投影：</a:t>
            </a:r>
            <a:r>
              <a:rPr lang="zh-CN" altLang="en-US" b="0" i="0" dirty="0">
                <a:solidFill>
                  <a:srgbClr val="D1D5DB"/>
                </a:solidFill>
                <a:effectLst/>
                <a:latin typeface="Söhne"/>
              </a:rPr>
              <a:t> 在虚拟现实（</a:t>
            </a:r>
            <a:r>
              <a:rPr lang="en-US" altLang="zh-CN" b="0" i="0" dirty="0">
                <a:solidFill>
                  <a:srgbClr val="D1D5DB"/>
                </a:solidFill>
                <a:effectLst/>
                <a:latin typeface="Söhne"/>
              </a:rPr>
              <a:t>VR</a:t>
            </a:r>
            <a:r>
              <a:rPr lang="zh-CN" altLang="en-US" b="0" i="0" dirty="0">
                <a:solidFill>
                  <a:srgbClr val="D1D5DB"/>
                </a:solidFill>
                <a:effectLst/>
                <a:latin typeface="Söhne"/>
              </a:rPr>
              <a:t>）和增强现实（</a:t>
            </a:r>
            <a:r>
              <a:rPr lang="en-US" altLang="zh-CN" b="0" i="0" dirty="0">
                <a:solidFill>
                  <a:srgbClr val="D1D5DB"/>
                </a:solidFill>
                <a:effectLst/>
                <a:latin typeface="Söhne"/>
              </a:rPr>
              <a:t>AR</a:t>
            </a:r>
            <a:r>
              <a:rPr lang="zh-CN" altLang="en-US" b="0" i="0" dirty="0">
                <a:solidFill>
                  <a:srgbClr val="D1D5DB"/>
                </a:solidFill>
                <a:effectLst/>
                <a:latin typeface="Söhne"/>
              </a:rPr>
              <a:t>）应用中，射线检测用于确定用户视线的方向，以便在虚拟或增强现实场景中投射相应的图像或信息。</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64</a:t>
            </a:fld>
            <a:endParaRPr lang="zh-CN" altLang="en-US"/>
          </a:p>
        </p:txBody>
      </p:sp>
    </p:spTree>
    <p:extLst>
      <p:ext uri="{BB962C8B-B14F-4D97-AF65-F5344CB8AC3E}">
        <p14:creationId xmlns:p14="http://schemas.microsoft.com/office/powerpoint/2010/main" val="1345656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D1D5DB"/>
                </a:solidFill>
                <a:effectLst/>
                <a:latin typeface="Söhne"/>
              </a:rPr>
              <a:t>运动中的碰撞检测：</a:t>
            </a:r>
            <a:r>
              <a:rPr lang="zh-CN" altLang="en-US" b="0" i="0" dirty="0">
                <a:solidFill>
                  <a:srgbClr val="D1D5DB"/>
                </a:solidFill>
                <a:effectLst/>
                <a:latin typeface="Söhne"/>
              </a:rPr>
              <a:t> 在物理引擎中，对象通常具有速度和方向。通过扫描，引擎可以沿着对象的运动路径检测碰撞，而不仅仅是在当前时刻的位置。</a:t>
            </a:r>
          </a:p>
          <a:p>
            <a:pPr algn="l">
              <a:buFont typeface="+mj-lt"/>
              <a:buAutoNum type="arabicPeriod"/>
            </a:pPr>
            <a:r>
              <a:rPr lang="zh-CN" altLang="en-US" b="1" i="0" dirty="0">
                <a:solidFill>
                  <a:srgbClr val="D1D5DB"/>
                </a:solidFill>
                <a:effectLst/>
                <a:latin typeface="Söhne"/>
              </a:rPr>
              <a:t>防止穿越：</a:t>
            </a:r>
            <a:r>
              <a:rPr lang="zh-CN" altLang="en-US" b="0" i="0" dirty="0">
                <a:solidFill>
                  <a:srgbClr val="D1D5DB"/>
                </a:solidFill>
                <a:effectLst/>
                <a:latin typeface="Söhne"/>
              </a:rPr>
              <a:t> 扫描可以帮助防止物体在模拟中穿过其他物体。在每个小的时间步内，物体可能会移动一个较大的距离，扫描能够检测到这个运动路径上的任何碰撞，从而防止穿越。</a:t>
            </a:r>
          </a:p>
          <a:p>
            <a:pPr algn="l">
              <a:buFont typeface="+mj-lt"/>
              <a:buAutoNum type="arabicPeriod"/>
            </a:pPr>
            <a:r>
              <a:rPr lang="zh-CN" altLang="en-US" b="1" i="0" dirty="0">
                <a:solidFill>
                  <a:srgbClr val="D1D5DB"/>
                </a:solidFill>
                <a:effectLst/>
                <a:latin typeface="Söhne"/>
              </a:rPr>
              <a:t>精确的碰撞响应：</a:t>
            </a:r>
            <a:r>
              <a:rPr lang="zh-CN" altLang="en-US" b="0" i="0" dirty="0">
                <a:solidFill>
                  <a:srgbClr val="D1D5DB"/>
                </a:solidFill>
                <a:effectLst/>
                <a:latin typeface="Söhne"/>
              </a:rPr>
              <a:t> 扫描不仅能够检测到碰撞，还能提供有关碰撞的详细信息，如碰撞点、法线方向等。这些信息对于实现逼真的碰撞响应和物体反应至关重要。</a:t>
            </a:r>
          </a:p>
          <a:p>
            <a:pPr algn="l">
              <a:buFont typeface="+mj-lt"/>
              <a:buAutoNum type="arabicPeriod"/>
            </a:pPr>
            <a:r>
              <a:rPr lang="zh-CN" altLang="en-US" b="1" i="0" dirty="0">
                <a:solidFill>
                  <a:srgbClr val="D1D5DB"/>
                </a:solidFill>
                <a:effectLst/>
                <a:latin typeface="Söhne"/>
              </a:rPr>
              <a:t>运动体积的考虑：</a:t>
            </a:r>
            <a:r>
              <a:rPr lang="zh-CN" altLang="en-US" b="0" i="0" dirty="0">
                <a:solidFill>
                  <a:srgbClr val="D1D5DB"/>
                </a:solidFill>
                <a:effectLst/>
                <a:latin typeface="Söhne"/>
              </a:rPr>
              <a:t> 扫描可以考虑物体的体积而不仅仅是其边界框。这对于处理大型或非规则形状的物体尤其重要。</a:t>
            </a:r>
          </a:p>
          <a:p>
            <a:pPr algn="l">
              <a:buFont typeface="+mj-lt"/>
              <a:buAutoNum type="arabicPeriod"/>
            </a:pPr>
            <a:r>
              <a:rPr lang="zh-CN" altLang="en-US" b="1" i="0" dirty="0">
                <a:solidFill>
                  <a:srgbClr val="D1D5DB"/>
                </a:solidFill>
                <a:effectLst/>
                <a:latin typeface="Söhne"/>
              </a:rPr>
              <a:t>复杂场景处理：</a:t>
            </a:r>
            <a:r>
              <a:rPr lang="zh-CN" altLang="en-US" b="0" i="0" dirty="0">
                <a:solidFill>
                  <a:srgbClr val="D1D5DB"/>
                </a:solidFill>
                <a:effectLst/>
                <a:latin typeface="Söhne"/>
              </a:rPr>
              <a:t> 扫描允许引擎处理复杂的场景，包括动态对象和静态对象之间的相互作用。</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65</a:t>
            </a:fld>
            <a:endParaRPr lang="zh-CN" altLang="en-US"/>
          </a:p>
        </p:txBody>
      </p:sp>
    </p:spTree>
    <p:extLst>
      <p:ext uri="{BB962C8B-B14F-4D97-AF65-F5344CB8AC3E}">
        <p14:creationId xmlns:p14="http://schemas.microsoft.com/office/powerpoint/2010/main" val="31167057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66</a:t>
            </a:fld>
            <a:endParaRPr lang="zh-CN" altLang="en-US"/>
          </a:p>
        </p:txBody>
      </p:sp>
    </p:spTree>
    <p:extLst>
      <p:ext uri="{BB962C8B-B14F-4D97-AF65-F5344CB8AC3E}">
        <p14:creationId xmlns:p14="http://schemas.microsoft.com/office/powerpoint/2010/main" val="18028804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D1D5DB"/>
                </a:solidFill>
                <a:effectLst/>
                <a:latin typeface="Söhne"/>
              </a:rPr>
              <a:t>碰撞过滤：</a:t>
            </a:r>
            <a:r>
              <a:rPr lang="zh-CN" altLang="en-US" b="0" i="0" dirty="0">
                <a:solidFill>
                  <a:srgbClr val="D1D5DB"/>
                </a:solidFill>
                <a:effectLst/>
                <a:latin typeface="Söhne"/>
              </a:rPr>
              <a:t> 碰撞组可以用于过滤哪些物体之间进行碰撞检测。通过将物体分配到特定的碰撞组，可以选择性地启用或禁用不同组之间的碰撞，从而提高性能或实现特定的游戏逻辑。</a:t>
            </a:r>
          </a:p>
          <a:p>
            <a:pPr algn="l">
              <a:buFont typeface="+mj-lt"/>
              <a:buAutoNum type="arabicPeriod"/>
            </a:pPr>
            <a:r>
              <a:rPr lang="zh-CN" altLang="en-US" b="1" i="0" dirty="0">
                <a:solidFill>
                  <a:srgbClr val="D1D5DB"/>
                </a:solidFill>
                <a:effectLst/>
                <a:latin typeface="Söhne"/>
              </a:rPr>
              <a:t>碰撞回调控制：</a:t>
            </a:r>
            <a:r>
              <a:rPr lang="zh-CN" altLang="en-US" b="0" i="0" dirty="0">
                <a:solidFill>
                  <a:srgbClr val="D1D5DB"/>
                </a:solidFill>
                <a:effectLst/>
                <a:latin typeface="Söhne"/>
              </a:rPr>
              <a:t> 碰撞组还可用于控制碰撞发生时的回调行为。例如，可以仅在特定碰撞组之间发生碰撞时触发某些事件或逻辑，而忽略其他组之间的碰撞。</a:t>
            </a:r>
          </a:p>
          <a:p>
            <a:pPr algn="l">
              <a:buFont typeface="+mj-lt"/>
              <a:buAutoNum type="arabicPeriod"/>
            </a:pPr>
            <a:r>
              <a:rPr lang="zh-CN" altLang="en-US" b="1" i="0" dirty="0">
                <a:solidFill>
                  <a:srgbClr val="D1D5DB"/>
                </a:solidFill>
                <a:effectLst/>
                <a:latin typeface="Söhne"/>
              </a:rPr>
              <a:t>防止不必要的碰撞：</a:t>
            </a:r>
            <a:r>
              <a:rPr lang="zh-CN" altLang="en-US" b="0" i="0" dirty="0">
                <a:solidFill>
                  <a:srgbClr val="D1D5DB"/>
                </a:solidFill>
                <a:effectLst/>
                <a:latin typeface="Söhne"/>
              </a:rPr>
              <a:t> 在某些情况下，一些物体之间的碰撞可能是不必要的，例如在游戏中，玩家可能希望与敌人碰撞，但不与其他玩家发生碰撞。通过使用碰撞组，可以有效地管理这些不同的碰撞关系。</a:t>
            </a:r>
          </a:p>
          <a:p>
            <a:pPr algn="l">
              <a:buFont typeface="+mj-lt"/>
              <a:buAutoNum type="arabicPeriod"/>
            </a:pPr>
            <a:r>
              <a:rPr lang="zh-CN" altLang="en-US" b="1" i="0" dirty="0">
                <a:solidFill>
                  <a:srgbClr val="D1D5DB"/>
                </a:solidFill>
                <a:effectLst/>
                <a:latin typeface="Söhne"/>
              </a:rPr>
              <a:t>复杂场景的控制：</a:t>
            </a:r>
            <a:r>
              <a:rPr lang="zh-CN" altLang="en-US" b="0" i="0" dirty="0">
                <a:solidFill>
                  <a:srgbClr val="D1D5DB"/>
                </a:solidFill>
                <a:effectLst/>
                <a:latin typeface="Söhne"/>
              </a:rPr>
              <a:t> 在大型复杂的场景中，不同的物体可能具有不同的碰撞行为需求。碰撞组可以用于将物体分组，并为每个组指定特定的碰撞规则，以适应场景的复杂性。</a:t>
            </a:r>
          </a:p>
          <a:p>
            <a:pPr algn="l">
              <a:buFont typeface="+mj-lt"/>
              <a:buAutoNum type="arabicPeriod"/>
            </a:pPr>
            <a:r>
              <a:rPr lang="zh-CN" altLang="en-US" b="1" i="0" dirty="0">
                <a:solidFill>
                  <a:srgbClr val="D1D5DB"/>
                </a:solidFill>
                <a:effectLst/>
                <a:latin typeface="Söhne"/>
              </a:rPr>
              <a:t>物理材质的控制：</a:t>
            </a:r>
            <a:r>
              <a:rPr lang="zh-CN" altLang="en-US" b="0" i="0" dirty="0">
                <a:solidFill>
                  <a:srgbClr val="D1D5DB"/>
                </a:solidFill>
                <a:effectLst/>
                <a:latin typeface="Söhne"/>
              </a:rPr>
              <a:t> 有些物理引擎支持为不同的碰撞组指定不同的物理材质属性，例如摩擦力、弹性等。这使得可以在不同的物体组之间模拟出更真实的物理行为。</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67</a:t>
            </a:fld>
            <a:endParaRPr lang="zh-CN" altLang="en-US"/>
          </a:p>
        </p:txBody>
      </p:sp>
    </p:spTree>
    <p:extLst>
      <p:ext uri="{BB962C8B-B14F-4D97-AF65-F5344CB8AC3E}">
        <p14:creationId xmlns:p14="http://schemas.microsoft.com/office/powerpoint/2010/main" val="4204450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68</a:t>
            </a:fld>
            <a:endParaRPr lang="zh-CN" altLang="en-US"/>
          </a:p>
        </p:txBody>
      </p:sp>
    </p:spTree>
    <p:extLst>
      <p:ext uri="{BB962C8B-B14F-4D97-AF65-F5344CB8AC3E}">
        <p14:creationId xmlns:p14="http://schemas.microsoft.com/office/powerpoint/2010/main" val="337474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69</a:t>
            </a:fld>
            <a:endParaRPr lang="zh-CN" altLang="en-US"/>
          </a:p>
        </p:txBody>
      </p:sp>
    </p:spTree>
    <p:extLst>
      <p:ext uri="{BB962C8B-B14F-4D97-AF65-F5344CB8AC3E}">
        <p14:creationId xmlns:p14="http://schemas.microsoft.com/office/powerpoint/2010/main" val="2385282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类似</a:t>
            </a:r>
            <a:r>
              <a:rPr lang="en-US" altLang="zh-CN" sz="1800" dirty="0">
                <a:latin typeface="微软雅黑" panose="020B0503020204020204" pitchFamily="34" charset="-122"/>
                <a:ea typeface="微软雅黑" panose="020B0503020204020204" pitchFamily="34" charset="-122"/>
              </a:rPr>
              <a:t>Static</a:t>
            </a:r>
            <a:r>
              <a:rPr lang="zh-CN" altLang="en-US" sz="1800" dirty="0">
                <a:latin typeface="微软雅黑" panose="020B0503020204020204" pitchFamily="34" charset="-122"/>
                <a:ea typeface="微软雅黑" panose="020B0503020204020204" pitchFamily="34" charset="-122"/>
              </a:rPr>
              <a:t>不会移动，但是不会阻碍移动，对</a:t>
            </a:r>
            <a:r>
              <a:rPr lang="en-US" altLang="zh-CN" sz="1800" dirty="0">
                <a:latin typeface="微软雅黑" panose="020B0503020204020204" pitchFamily="34" charset="-122"/>
                <a:ea typeface="微软雅黑" panose="020B0503020204020204" pitchFamily="34" charset="-122"/>
              </a:rPr>
              <a:t>Actor</a:t>
            </a:r>
            <a:r>
              <a:rPr lang="zh-CN" altLang="en-US" sz="1800" dirty="0">
                <a:latin typeface="微软雅黑" panose="020B0503020204020204" pitchFamily="34" charset="-122"/>
                <a:ea typeface="微软雅黑" panose="020B0503020204020204" pitchFamily="34" charset="-122"/>
              </a:rPr>
              <a:t>进入或者退出时进行通知</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9201537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70</a:t>
            </a:fld>
            <a:endParaRPr lang="zh-CN" altLang="en-US"/>
          </a:p>
        </p:txBody>
      </p:sp>
    </p:spTree>
    <p:extLst>
      <p:ext uri="{BB962C8B-B14F-4D97-AF65-F5344CB8AC3E}">
        <p14:creationId xmlns:p14="http://schemas.microsoft.com/office/powerpoint/2010/main" val="10218381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71</a:t>
            </a:fld>
            <a:endParaRPr lang="zh-CN" altLang="en-US"/>
          </a:p>
        </p:txBody>
      </p:sp>
    </p:spTree>
    <p:extLst>
      <p:ext uri="{BB962C8B-B14F-4D97-AF65-F5344CB8AC3E}">
        <p14:creationId xmlns:p14="http://schemas.microsoft.com/office/powerpoint/2010/main" val="4902025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72</a:t>
            </a:fld>
            <a:endParaRPr lang="zh-CN" altLang="en-US"/>
          </a:p>
        </p:txBody>
      </p:sp>
    </p:spTree>
    <p:extLst>
      <p:ext uri="{BB962C8B-B14F-4D97-AF65-F5344CB8AC3E}">
        <p14:creationId xmlns:p14="http://schemas.microsoft.com/office/powerpoint/2010/main" val="3009685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73</a:t>
            </a:fld>
            <a:endParaRPr lang="zh-CN" altLang="en-US"/>
          </a:p>
        </p:txBody>
      </p:sp>
    </p:spTree>
    <p:extLst>
      <p:ext uri="{BB962C8B-B14F-4D97-AF65-F5344CB8AC3E}">
        <p14:creationId xmlns:p14="http://schemas.microsoft.com/office/powerpoint/2010/main" val="2234969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无视物理规则，由游戏逻辑直接控制</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272146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Actor</a:t>
            </a:r>
          </a:p>
          <a:p>
            <a:r>
              <a:rPr lang="en-US" altLang="zh-CN" dirty="0" err="1"/>
              <a:t>Actor_Static</a:t>
            </a:r>
            <a:r>
              <a:rPr lang="en-US" altLang="zh-CN" dirty="0"/>
              <a:t> </a:t>
            </a:r>
            <a:r>
              <a:rPr lang="zh-CN" altLang="en-US" dirty="0"/>
              <a:t>静态</a:t>
            </a:r>
          </a:p>
          <a:p>
            <a:r>
              <a:rPr lang="en-US" altLang="zh-CN" dirty="0"/>
              <a:t>	</a:t>
            </a:r>
            <a:r>
              <a:rPr lang="zh-CN" altLang="en-US" dirty="0"/>
              <a:t>在这个世界里的移动会受制于这些静态的物体</a:t>
            </a:r>
          </a:p>
          <a:p>
            <a:r>
              <a:rPr lang="en-US" altLang="zh-CN" dirty="0" err="1"/>
              <a:t>Actor_Dynamic</a:t>
            </a:r>
            <a:r>
              <a:rPr lang="en-US" altLang="zh-CN" dirty="0"/>
              <a:t> </a:t>
            </a:r>
            <a:r>
              <a:rPr lang="zh-CN" altLang="en-US" dirty="0"/>
              <a:t>动态</a:t>
            </a:r>
          </a:p>
          <a:p>
            <a:r>
              <a:rPr lang="zh-CN" altLang="en-US" dirty="0"/>
              <a:t>	符合动力学，能够收到力、扭矩和冲量</a:t>
            </a:r>
          </a:p>
          <a:p>
            <a:r>
              <a:rPr lang="en-US" altLang="zh-CN" dirty="0"/>
              <a:t>Trigger </a:t>
            </a:r>
            <a:r>
              <a:rPr lang="zh-CN" altLang="en-US" dirty="0"/>
              <a:t>触发器</a:t>
            </a:r>
          </a:p>
          <a:p>
            <a:r>
              <a:rPr lang="zh-CN" altLang="en-US" dirty="0"/>
              <a:t>	类似</a:t>
            </a:r>
            <a:r>
              <a:rPr lang="en-US" altLang="zh-CN" dirty="0" err="1"/>
              <a:t>StaticActor</a:t>
            </a:r>
            <a:r>
              <a:rPr lang="zh-CN" altLang="en-US" dirty="0"/>
              <a:t>不会移动，但是不会阻碍移动，对</a:t>
            </a:r>
            <a:r>
              <a:rPr lang="en-US" altLang="zh-CN" dirty="0"/>
              <a:t>Actor</a:t>
            </a:r>
            <a:r>
              <a:rPr lang="zh-CN" altLang="en-US" dirty="0"/>
              <a:t>进入或者退出时进行通知</a:t>
            </a:r>
          </a:p>
          <a:p>
            <a:r>
              <a:rPr lang="en-US" altLang="zh-CN" dirty="0" err="1"/>
              <a:t>Actor_Kinematic</a:t>
            </a:r>
            <a:endParaRPr lang="en-US" altLang="zh-CN" dirty="0"/>
          </a:p>
          <a:p>
            <a:r>
              <a:rPr lang="en-US" altLang="zh-CN" dirty="0"/>
              <a:t>	</a:t>
            </a:r>
            <a:r>
              <a:rPr lang="zh-CN" altLang="en-US" dirty="0"/>
              <a:t>无视物理规则，由游戏逻辑直接控制</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15723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6C8D1-2EE8-4542-CFA7-4DA0DA73C2F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090974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9C13C-85F7-3B0F-4FD8-301844FE45B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4" name="TextBox 3">
            <a:extLst>
              <a:ext uri="{FF2B5EF4-FFF2-40B4-BE49-F238E27FC236}">
                <a16:creationId xmlns:a16="http://schemas.microsoft.com/office/drawing/2014/main" id="{9123DAEC-09B5-5307-88BD-4603C1D45684}"/>
              </a:ext>
            </a:extLst>
          </p:cNvPr>
          <p:cNvSpPr txBox="1"/>
          <p:nvPr userDrawn="1"/>
        </p:nvSpPr>
        <p:spPr>
          <a:xfrm>
            <a:off x="447205" y="6492875"/>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http://www.1ppt.com/moban/</a:t>
            </a:r>
            <a:r>
              <a:rPr lang="zh-CN" altLang="en-US" sz="100" dirty="0">
                <a:solidFill>
                  <a:prstClr val="black"/>
                </a:solidFill>
                <a:latin typeface="微软雅黑" panose="020B0503020204020204" pitchFamily="34" charset="-122"/>
              </a:rPr>
              <a:t> </a:t>
            </a:r>
            <a:endParaRPr lang="en-US" altLang="zh-CN" sz="10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1470514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58E39-4CE2-B760-E764-7D972CF4628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434508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A258C-A9F2-D02D-95E8-A3A2B3D5897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632223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2024/1/11</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34725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2024/1/11</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689482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62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B5759-5531-97D0-97A7-53BCC04B318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369771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E3615-8BEB-3702-E03C-20A43353028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7986691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1E321-11C9-7027-C070-1BCBC07849F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4647777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1C308-C3B6-2E64-EE56-E1DD1AD1A61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290742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023C3-9141-AB92-0F11-3ADDCA12B54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2829924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6BDF2-C450-CDBB-14D4-64392844D91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593722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48529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1.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14672" y="103227"/>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4737675" y="3855607"/>
            <a:ext cx="3121717" cy="584775"/>
          </a:xfrm>
          <a:prstGeom prst="rect">
            <a:avLst/>
          </a:prstGeom>
          <a:noFill/>
        </p:spPr>
        <p:txBody>
          <a:bodyPr wrap="square" rtlCol="0">
            <a:spAutoFit/>
            <a:scene3d>
              <a:camera prst="orthographicFront"/>
              <a:lightRig rig="threePt" dir="t"/>
            </a:scene3d>
            <a:sp3d contourW="12700"/>
          </a:bodyPr>
          <a:lstStyle/>
          <a:p>
            <a:r>
              <a:rPr lang="en-US" altLang="zh-CN" sz="3200" dirty="0"/>
              <a:t>Basic Concepts</a:t>
            </a:r>
            <a:endParaRPr lang="zh-CN" altLang="en-US" sz="3200" b="1" dirty="0">
              <a:solidFill>
                <a:srgbClr val="37AB91"/>
              </a:solidFill>
              <a:cs typeface="+mn-ea"/>
              <a:sym typeface="+mn-lt"/>
            </a:endParaRPr>
          </a:p>
        </p:txBody>
      </p:sp>
      <p:grpSp>
        <p:nvGrpSpPr>
          <p:cNvPr id="72" name="组合 71"/>
          <p:cNvGrpSpPr/>
          <p:nvPr/>
        </p:nvGrpSpPr>
        <p:grpSpPr>
          <a:xfrm>
            <a:off x="5305424" y="4625111"/>
            <a:ext cx="1581152" cy="384761"/>
            <a:chOff x="5305424" y="5593636"/>
            <a:chExt cx="1581152" cy="384761"/>
          </a:xfrm>
        </p:grpSpPr>
        <p:sp>
          <p:nvSpPr>
            <p:cNvPr id="73" name="圆角矩形 72"/>
            <p:cNvSpPr/>
            <p:nvPr/>
          </p:nvSpPr>
          <p:spPr>
            <a:xfrm>
              <a:off x="5305424" y="5593636"/>
              <a:ext cx="1581152" cy="38476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文本框 73"/>
            <p:cNvSpPr txBox="1"/>
            <p:nvPr/>
          </p:nvSpPr>
          <p:spPr>
            <a:xfrm>
              <a:off x="5305424" y="5639848"/>
              <a:ext cx="1581152"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cs typeface="+mn-ea"/>
                  <a:sym typeface="+mn-lt"/>
                </a:rPr>
                <a:t>第一</a:t>
              </a:r>
              <a:r>
                <a:rPr lang="en-US" altLang="zh-CN" sz="1400" dirty="0">
                  <a:solidFill>
                    <a:schemeClr val="bg1"/>
                  </a:solidFill>
                  <a:cs typeface="+mn-ea"/>
                  <a:sym typeface="+mn-lt"/>
                </a:rPr>
                <a:t>PPT</a:t>
              </a:r>
              <a:endParaRPr lang="zh-CN" altLang="en-US" sz="1400" dirty="0">
                <a:solidFill>
                  <a:schemeClr val="bg1"/>
                </a:solidFill>
                <a:cs typeface="+mn-ea"/>
                <a:sym typeface="+mn-lt"/>
              </a:endParaRPr>
            </a:p>
          </p:txBody>
        </p:sp>
      </p:grpSp>
      <p:sp>
        <p:nvSpPr>
          <p:cNvPr id="5" name="文本框 4">
            <a:extLst>
              <a:ext uri="{FF2B5EF4-FFF2-40B4-BE49-F238E27FC236}">
                <a16:creationId xmlns:a16="http://schemas.microsoft.com/office/drawing/2014/main" id="{D4819F79-3F76-4099-A424-39E5232DF799}"/>
              </a:ext>
            </a:extLst>
          </p:cNvPr>
          <p:cNvSpPr txBox="1"/>
          <p:nvPr/>
        </p:nvSpPr>
        <p:spPr>
          <a:xfrm>
            <a:off x="1903964" y="2245724"/>
            <a:ext cx="8789140" cy="1569660"/>
          </a:xfrm>
          <a:prstGeom prst="rect">
            <a:avLst/>
          </a:prstGeom>
          <a:noFill/>
        </p:spPr>
        <p:txBody>
          <a:bodyPr wrap="square" rtlCol="0">
            <a:spAutoFit/>
          </a:bodyPr>
          <a:lstStyle/>
          <a:p>
            <a:r>
              <a:rPr lang="en-US" altLang="zh-CN" sz="9600" dirty="0"/>
              <a:t>Physics System</a:t>
            </a:r>
            <a:endParaRPr lang="zh-CN" altLang="en-US" sz="13800" dirty="0">
              <a:cs typeface="+mn-ea"/>
              <a:sym typeface="+mn-lt"/>
            </a:endParaRPr>
          </a:p>
        </p:txBody>
      </p:sp>
    </p:spTree>
    <p:extLst>
      <p:ext uri="{BB962C8B-B14F-4D97-AF65-F5344CB8AC3E}">
        <p14:creationId xmlns:p14="http://schemas.microsoft.com/office/powerpoint/2010/main" val="235726365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0-#ppt_w/2"/>
                                          </p:val>
                                        </p:tav>
                                        <p:tav tm="100000">
                                          <p:val>
                                            <p:strVal val="#ppt_x"/>
                                          </p:val>
                                        </p:tav>
                                      </p:tavLst>
                                    </p:anim>
                                    <p:anim calcmode="lin" valueType="num">
                                      <p:cBhvr additive="base">
                                        <p:cTn id="12" dur="10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0-#ppt_w/2"/>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000" fill="hold"/>
                                        <p:tgtEl>
                                          <p:spTgt spid="64"/>
                                        </p:tgtEl>
                                        <p:attrNameLst>
                                          <p:attrName>ppt_x</p:attrName>
                                        </p:attrNameLst>
                                      </p:cBhvr>
                                      <p:tavLst>
                                        <p:tav tm="0">
                                          <p:val>
                                            <p:strVal val="1+#ppt_w/2"/>
                                          </p:val>
                                        </p:tav>
                                        <p:tav tm="100000">
                                          <p:val>
                                            <p:strVal val="#ppt_x"/>
                                          </p:val>
                                        </p:tav>
                                      </p:tavLst>
                                    </p:anim>
                                    <p:anim calcmode="lin" valueType="num">
                                      <p:cBhvr additive="base">
                                        <p:cTn id="24" dur="1000" fill="hold"/>
                                        <p:tgtEl>
                                          <p:spTgt spid="6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000" fill="hold"/>
                                        <p:tgtEl>
                                          <p:spTgt spid="65"/>
                                        </p:tgtEl>
                                        <p:attrNameLst>
                                          <p:attrName>ppt_x</p:attrName>
                                        </p:attrNameLst>
                                      </p:cBhvr>
                                      <p:tavLst>
                                        <p:tav tm="0">
                                          <p:val>
                                            <p:strVal val="1+#ppt_w/2"/>
                                          </p:val>
                                        </p:tav>
                                        <p:tav tm="100000">
                                          <p:val>
                                            <p:strVal val="#ppt_x"/>
                                          </p:val>
                                        </p:tav>
                                      </p:tavLst>
                                    </p:anim>
                                    <p:anim calcmode="lin" valueType="num">
                                      <p:cBhvr additive="base">
                                        <p:cTn id="28" dur="1000" fill="hold"/>
                                        <p:tgtEl>
                                          <p:spTgt spid="65"/>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000" fill="hold"/>
                                        <p:tgtEl>
                                          <p:spTgt spid="66"/>
                                        </p:tgtEl>
                                        <p:attrNameLst>
                                          <p:attrName>ppt_x</p:attrName>
                                        </p:attrNameLst>
                                      </p:cBhvr>
                                      <p:tavLst>
                                        <p:tav tm="0">
                                          <p:val>
                                            <p:strVal val="1+#ppt_w/2"/>
                                          </p:val>
                                        </p:tav>
                                        <p:tav tm="100000">
                                          <p:val>
                                            <p:strVal val="#ppt_x"/>
                                          </p:val>
                                        </p:tav>
                                      </p:tavLst>
                                    </p:anim>
                                    <p:anim calcmode="lin" valueType="num">
                                      <p:cBhvr additive="base">
                                        <p:cTn id="32" dur="1000" fill="hold"/>
                                        <p:tgtEl>
                                          <p:spTgt spid="66"/>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1+#ppt_w/2"/>
                                          </p:val>
                                        </p:tav>
                                        <p:tav tm="100000">
                                          <p:val>
                                            <p:strVal val="#ppt_x"/>
                                          </p:val>
                                        </p:tav>
                                      </p:tavLst>
                                    </p:anim>
                                    <p:anim calcmode="lin" valueType="num">
                                      <p:cBhvr additive="base">
                                        <p:cTn id="36" dur="1000" fill="hold"/>
                                        <p:tgtEl>
                                          <p:spTgt spid="67"/>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4" grpId="0" animBg="1"/>
      <p:bldP spid="65" grpId="0" animBg="1"/>
      <p:bldP spid="66" grpId="0" animBg="1"/>
      <p:bldP spid="7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759089" cy="584775"/>
              </a:xfrm>
              <a:prstGeom prst="rect">
                <a:avLst/>
              </a:prstGeom>
              <a:noFill/>
            </p:spPr>
            <p:txBody>
              <a:bodyPr wrap="none" rtlCol="0">
                <a:spAutoFit/>
                <a:scene3d>
                  <a:camera prst="orthographicFront"/>
                  <a:lightRig rig="threePt" dir="t"/>
                </a:scene3d>
                <a:sp3d contourW="12700"/>
              </a:bodyPr>
              <a:lstStyle/>
              <a:p>
                <a:r>
                  <a:rPr lang="en-US" altLang="zh-CN" sz="3200" dirty="0"/>
                  <a:t>Actor Shapes </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sp>
        <p:nvSpPr>
          <p:cNvPr id="4" name="文本框 3">
            <a:extLst>
              <a:ext uri="{FF2B5EF4-FFF2-40B4-BE49-F238E27FC236}">
                <a16:creationId xmlns:a16="http://schemas.microsoft.com/office/drawing/2014/main" id="{D72B7FC5-549E-EEDE-1987-2402956416EF}"/>
              </a:ext>
            </a:extLst>
          </p:cNvPr>
          <p:cNvSpPr txBox="1"/>
          <p:nvPr/>
        </p:nvSpPr>
        <p:spPr>
          <a:xfrm>
            <a:off x="1055688" y="1172386"/>
            <a:ext cx="6346598" cy="1754326"/>
          </a:xfrm>
          <a:prstGeom prst="rect">
            <a:avLst/>
          </a:prstGeom>
          <a:noFill/>
        </p:spPr>
        <p:txBody>
          <a:bodyPr wrap="square">
            <a:spAutoFit/>
          </a:bodyPr>
          <a:lstStyle/>
          <a:p>
            <a:pPr algn="l"/>
            <a:r>
              <a:rPr lang="zh-CN" altLang="en-US" sz="1800" dirty="0">
                <a:latin typeface="微软雅黑" panose="020B0503020204020204" pitchFamily="34" charset="-122"/>
                <a:ea typeface="微软雅黑" panose="020B0503020204020204" pitchFamily="34" charset="-122"/>
              </a:rPr>
              <a:t>物理世界求解非常麻烦，</a:t>
            </a:r>
            <a:endParaRPr lang="en-US" altLang="zh-CN"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所以将</a:t>
            </a:r>
            <a:r>
              <a:rPr lang="en-US" altLang="zh-CN" sz="1800" dirty="0">
                <a:latin typeface="微软雅黑" panose="020B0503020204020204" pitchFamily="34" charset="-122"/>
                <a:ea typeface="微软雅黑" panose="020B0503020204020204" pitchFamily="34" charset="-122"/>
              </a:rPr>
              <a:t>Actor</a:t>
            </a:r>
            <a:r>
              <a:rPr lang="zh-CN" altLang="en-US" sz="1800" dirty="0">
                <a:latin typeface="微软雅黑" panose="020B0503020204020204" pitchFamily="34" charset="-122"/>
                <a:ea typeface="微软雅黑" panose="020B0503020204020204" pitchFamily="34" charset="-122"/>
              </a:rPr>
              <a:t>简化为了简单立体图形</a:t>
            </a:r>
          </a:p>
          <a:p>
            <a:pPr algn="l"/>
            <a:endParaRPr lang="zh-CN" altLang="en-US"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只需要近似包围，</a:t>
            </a:r>
            <a:endParaRPr lang="en-US" altLang="zh-CN"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而且最好用最简单的图形</a:t>
            </a:r>
            <a:endParaRPr lang="en-US" altLang="zh-CN"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和最少形状</a:t>
            </a:r>
            <a:endParaRPr lang="zh-CN" altLang="en-US" dirty="0"/>
          </a:p>
        </p:txBody>
      </p:sp>
      <p:pic>
        <p:nvPicPr>
          <p:cNvPr id="3" name="图片 2">
            <a:extLst>
              <a:ext uri="{FF2B5EF4-FFF2-40B4-BE49-F238E27FC236}">
                <a16:creationId xmlns:a16="http://schemas.microsoft.com/office/drawing/2014/main" id="{CED016AB-21A2-D057-1EA6-89E874D547B9}"/>
              </a:ext>
            </a:extLst>
          </p:cNvPr>
          <p:cNvPicPr>
            <a:picLocks noChangeAspect="1"/>
          </p:cNvPicPr>
          <p:nvPr/>
        </p:nvPicPr>
        <p:blipFill>
          <a:blip r:embed="rId3"/>
          <a:stretch>
            <a:fillRect/>
          </a:stretch>
        </p:blipFill>
        <p:spPr>
          <a:xfrm>
            <a:off x="3954667" y="1811378"/>
            <a:ext cx="6895238" cy="5266667"/>
          </a:xfrm>
          <a:prstGeom prst="rect">
            <a:avLst/>
          </a:prstGeom>
        </p:spPr>
      </p:pic>
    </p:spTree>
    <p:extLst>
      <p:ext uri="{BB962C8B-B14F-4D97-AF65-F5344CB8AC3E}">
        <p14:creationId xmlns:p14="http://schemas.microsoft.com/office/powerpoint/2010/main" val="38765642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759089" cy="584775"/>
              </a:xfrm>
              <a:prstGeom prst="rect">
                <a:avLst/>
              </a:prstGeom>
              <a:noFill/>
            </p:spPr>
            <p:txBody>
              <a:bodyPr wrap="none" rtlCol="0">
                <a:spAutoFit/>
                <a:scene3d>
                  <a:camera prst="orthographicFront"/>
                  <a:lightRig rig="threePt" dir="t"/>
                </a:scene3d>
                <a:sp3d contourW="12700"/>
              </a:bodyPr>
              <a:lstStyle/>
              <a:p>
                <a:r>
                  <a:rPr lang="en-US" altLang="zh-CN" sz="3200" dirty="0"/>
                  <a:t>Actor Shapes </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8" name="图片 7">
            <a:extLst>
              <a:ext uri="{FF2B5EF4-FFF2-40B4-BE49-F238E27FC236}">
                <a16:creationId xmlns:a16="http://schemas.microsoft.com/office/drawing/2014/main" id="{76B395E3-75B5-6BB1-EFFE-F596EC8A3D0C}"/>
              </a:ext>
            </a:extLst>
          </p:cNvPr>
          <p:cNvPicPr>
            <a:picLocks noChangeAspect="1"/>
          </p:cNvPicPr>
          <p:nvPr/>
        </p:nvPicPr>
        <p:blipFill>
          <a:blip r:embed="rId3"/>
          <a:stretch>
            <a:fillRect/>
          </a:stretch>
        </p:blipFill>
        <p:spPr>
          <a:xfrm>
            <a:off x="434449" y="1420582"/>
            <a:ext cx="11133333" cy="5066667"/>
          </a:xfrm>
          <a:prstGeom prst="rect">
            <a:avLst/>
          </a:prstGeom>
        </p:spPr>
      </p:pic>
    </p:spTree>
    <p:extLst>
      <p:ext uri="{BB962C8B-B14F-4D97-AF65-F5344CB8AC3E}">
        <p14:creationId xmlns:p14="http://schemas.microsoft.com/office/powerpoint/2010/main" val="37306526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555782" cy="584775"/>
              </a:xfrm>
              <a:prstGeom prst="rect">
                <a:avLst/>
              </a:prstGeom>
              <a:noFill/>
            </p:spPr>
            <p:txBody>
              <a:bodyPr wrap="none" rtlCol="0">
                <a:spAutoFit/>
                <a:scene3d>
                  <a:camera prst="orthographicFront"/>
                  <a:lightRig rig="threePt" dir="t"/>
                </a:scene3d>
                <a:sp3d contourW="12700"/>
              </a:bodyPr>
              <a:lstStyle/>
              <a:p>
                <a:r>
                  <a:rPr lang="en-US" altLang="zh-CN" sz="3200" dirty="0"/>
                  <a:t>Shapes – Spheres</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6" name="图片 5">
            <a:extLst>
              <a:ext uri="{FF2B5EF4-FFF2-40B4-BE49-F238E27FC236}">
                <a16:creationId xmlns:a16="http://schemas.microsoft.com/office/drawing/2014/main" id="{B40A481E-7302-1D83-875F-6B85E96EBE0D}"/>
              </a:ext>
            </a:extLst>
          </p:cNvPr>
          <p:cNvPicPr>
            <a:picLocks noChangeAspect="1"/>
          </p:cNvPicPr>
          <p:nvPr/>
        </p:nvPicPr>
        <p:blipFill>
          <a:blip r:embed="rId3"/>
          <a:stretch>
            <a:fillRect/>
          </a:stretch>
        </p:blipFill>
        <p:spPr>
          <a:xfrm>
            <a:off x="367735" y="1262417"/>
            <a:ext cx="11295238" cy="5076190"/>
          </a:xfrm>
          <a:prstGeom prst="rect">
            <a:avLst/>
          </a:prstGeom>
        </p:spPr>
      </p:pic>
    </p:spTree>
    <p:extLst>
      <p:ext uri="{BB962C8B-B14F-4D97-AF65-F5344CB8AC3E}">
        <p14:creationId xmlns:p14="http://schemas.microsoft.com/office/powerpoint/2010/main" val="222141012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738524" cy="584775"/>
              </a:xfrm>
              <a:prstGeom prst="rect">
                <a:avLst/>
              </a:prstGeom>
              <a:noFill/>
            </p:spPr>
            <p:txBody>
              <a:bodyPr wrap="none" rtlCol="0">
                <a:spAutoFit/>
                <a:scene3d>
                  <a:camera prst="orthographicFront"/>
                  <a:lightRig rig="threePt" dir="t"/>
                </a:scene3d>
                <a:sp3d contourW="12700"/>
              </a:bodyPr>
              <a:lstStyle/>
              <a:p>
                <a:r>
                  <a:rPr lang="en-US" altLang="zh-CN" sz="3200" dirty="0"/>
                  <a:t>Shapes – Capsules</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3" name="图片 2">
            <a:extLst>
              <a:ext uri="{FF2B5EF4-FFF2-40B4-BE49-F238E27FC236}">
                <a16:creationId xmlns:a16="http://schemas.microsoft.com/office/drawing/2014/main" id="{B51F8222-A252-3C50-C0BA-21390562C70E}"/>
              </a:ext>
            </a:extLst>
          </p:cNvPr>
          <p:cNvPicPr>
            <a:picLocks noChangeAspect="1"/>
          </p:cNvPicPr>
          <p:nvPr/>
        </p:nvPicPr>
        <p:blipFill>
          <a:blip r:embed="rId3"/>
          <a:stretch>
            <a:fillRect/>
          </a:stretch>
        </p:blipFill>
        <p:spPr>
          <a:xfrm>
            <a:off x="434449" y="1819905"/>
            <a:ext cx="11104762" cy="5038095"/>
          </a:xfrm>
          <a:prstGeom prst="rect">
            <a:avLst/>
          </a:prstGeom>
        </p:spPr>
      </p:pic>
    </p:spTree>
    <p:extLst>
      <p:ext uri="{BB962C8B-B14F-4D97-AF65-F5344CB8AC3E}">
        <p14:creationId xmlns:p14="http://schemas.microsoft.com/office/powerpoint/2010/main" val="74207538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169457" cy="584775"/>
              </a:xfrm>
              <a:prstGeom prst="rect">
                <a:avLst/>
              </a:prstGeom>
              <a:noFill/>
            </p:spPr>
            <p:txBody>
              <a:bodyPr wrap="none" rtlCol="0">
                <a:spAutoFit/>
                <a:scene3d>
                  <a:camera prst="orthographicFront"/>
                  <a:lightRig rig="threePt" dir="t"/>
                </a:scene3d>
                <a:sp3d contourW="12700"/>
              </a:bodyPr>
              <a:lstStyle/>
              <a:p>
                <a:r>
                  <a:rPr lang="en-US" altLang="zh-CN" sz="3200" dirty="0"/>
                  <a:t>Shapes – Boxes</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3" name="图片 2">
            <a:extLst>
              <a:ext uri="{FF2B5EF4-FFF2-40B4-BE49-F238E27FC236}">
                <a16:creationId xmlns:a16="http://schemas.microsoft.com/office/drawing/2014/main" id="{C8E8A402-87EA-74DF-7598-D504369C8889}"/>
              </a:ext>
            </a:extLst>
          </p:cNvPr>
          <p:cNvPicPr>
            <a:picLocks noChangeAspect="1"/>
          </p:cNvPicPr>
          <p:nvPr/>
        </p:nvPicPr>
        <p:blipFill>
          <a:blip r:embed="rId3"/>
          <a:stretch>
            <a:fillRect/>
          </a:stretch>
        </p:blipFill>
        <p:spPr>
          <a:xfrm>
            <a:off x="581714" y="1579959"/>
            <a:ext cx="11028571" cy="5104762"/>
          </a:xfrm>
          <a:prstGeom prst="rect">
            <a:avLst/>
          </a:prstGeom>
        </p:spPr>
      </p:pic>
    </p:spTree>
    <p:extLst>
      <p:ext uri="{BB962C8B-B14F-4D97-AF65-F5344CB8AC3E}">
        <p14:creationId xmlns:p14="http://schemas.microsoft.com/office/powerpoint/2010/main" val="13821971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7186997" cy="826663"/>
            <a:chOff x="-158751" y="255365"/>
            <a:chExt cx="7186997"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4968028" cy="744152"/>
              <a:chOff x="1520468" y="3717644"/>
              <a:chExt cx="4968028" cy="744152"/>
            </a:xfrm>
          </p:grpSpPr>
          <p:sp>
            <p:nvSpPr>
              <p:cNvPr id="21" name="文本框 20"/>
              <p:cNvSpPr txBox="1"/>
              <p:nvPr/>
            </p:nvSpPr>
            <p:spPr>
              <a:xfrm>
                <a:off x="1520469" y="3717644"/>
                <a:ext cx="4968027" cy="584775"/>
              </a:xfrm>
              <a:prstGeom prst="rect">
                <a:avLst/>
              </a:prstGeom>
              <a:noFill/>
            </p:spPr>
            <p:txBody>
              <a:bodyPr wrap="none" rtlCol="0">
                <a:spAutoFit/>
                <a:scene3d>
                  <a:camera prst="orthographicFront"/>
                  <a:lightRig rig="threePt" dir="t"/>
                </a:scene3d>
                <a:sp3d contourW="12700"/>
              </a:bodyPr>
              <a:lstStyle/>
              <a:p>
                <a:r>
                  <a:rPr lang="en-US" altLang="zh-CN" sz="3200" dirty="0"/>
                  <a:t>Shapes – Convex Meshes</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3" name="图片 2">
            <a:extLst>
              <a:ext uri="{FF2B5EF4-FFF2-40B4-BE49-F238E27FC236}">
                <a16:creationId xmlns:a16="http://schemas.microsoft.com/office/drawing/2014/main" id="{A51690E0-8C07-AC0B-E22F-BE69FD80992C}"/>
              </a:ext>
            </a:extLst>
          </p:cNvPr>
          <p:cNvPicPr>
            <a:picLocks noChangeAspect="1"/>
          </p:cNvPicPr>
          <p:nvPr/>
        </p:nvPicPr>
        <p:blipFill>
          <a:blip r:embed="rId3"/>
          <a:stretch>
            <a:fillRect/>
          </a:stretch>
        </p:blipFill>
        <p:spPr>
          <a:xfrm>
            <a:off x="348374" y="1541718"/>
            <a:ext cx="11380952" cy="5114286"/>
          </a:xfrm>
          <a:prstGeom prst="rect">
            <a:avLst/>
          </a:prstGeom>
        </p:spPr>
      </p:pic>
    </p:spTree>
    <p:extLst>
      <p:ext uri="{BB962C8B-B14F-4D97-AF65-F5344CB8AC3E}">
        <p14:creationId xmlns:p14="http://schemas.microsoft.com/office/powerpoint/2010/main" val="20887777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984634" cy="826663"/>
            <a:chOff x="-158751" y="255365"/>
            <a:chExt cx="6984634"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4765665" cy="744152"/>
              <a:chOff x="1520468" y="3717644"/>
              <a:chExt cx="4765665" cy="744152"/>
            </a:xfrm>
          </p:grpSpPr>
          <p:sp>
            <p:nvSpPr>
              <p:cNvPr id="21" name="文本框 20"/>
              <p:cNvSpPr txBox="1"/>
              <p:nvPr/>
            </p:nvSpPr>
            <p:spPr>
              <a:xfrm>
                <a:off x="1520469" y="3717644"/>
                <a:ext cx="4765664" cy="584775"/>
              </a:xfrm>
              <a:prstGeom prst="rect">
                <a:avLst/>
              </a:prstGeom>
              <a:noFill/>
            </p:spPr>
            <p:txBody>
              <a:bodyPr wrap="none" rtlCol="0">
                <a:spAutoFit/>
                <a:scene3d>
                  <a:camera prst="orthographicFront"/>
                  <a:lightRig rig="threePt" dir="t"/>
                </a:scene3d>
                <a:sp3d contourW="12700"/>
              </a:bodyPr>
              <a:lstStyle/>
              <a:p>
                <a:r>
                  <a:rPr lang="en-US" altLang="zh-CN" sz="3200" dirty="0"/>
                  <a:t>Physics Actor And Shape</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sp>
        <p:nvSpPr>
          <p:cNvPr id="4" name="文本框 3">
            <a:extLst>
              <a:ext uri="{FF2B5EF4-FFF2-40B4-BE49-F238E27FC236}">
                <a16:creationId xmlns:a16="http://schemas.microsoft.com/office/drawing/2014/main" id="{D72B7FC5-549E-EEDE-1987-2402956416EF}"/>
              </a:ext>
            </a:extLst>
          </p:cNvPr>
          <p:cNvSpPr txBox="1"/>
          <p:nvPr/>
        </p:nvSpPr>
        <p:spPr>
          <a:xfrm>
            <a:off x="1055688" y="1172386"/>
            <a:ext cx="6174376" cy="369332"/>
          </a:xfrm>
          <a:prstGeom prst="rect">
            <a:avLst/>
          </a:prstGeom>
          <a:noFill/>
        </p:spPr>
        <p:txBody>
          <a:bodyPr wrap="square">
            <a:spAutoFit/>
          </a:bodyPr>
          <a:lstStyle/>
          <a:p>
            <a:r>
              <a:rPr lang="en-US" altLang="zh-CN" dirty="0"/>
              <a:t>Shapes – Triangle Meshes</a:t>
            </a:r>
            <a:endParaRPr lang="zh-CN" altLang="en-US" dirty="0"/>
          </a:p>
        </p:txBody>
      </p:sp>
      <p:pic>
        <p:nvPicPr>
          <p:cNvPr id="3" name="图片 2">
            <a:extLst>
              <a:ext uri="{FF2B5EF4-FFF2-40B4-BE49-F238E27FC236}">
                <a16:creationId xmlns:a16="http://schemas.microsoft.com/office/drawing/2014/main" id="{BCBEC4FA-5E95-C394-8B10-3C20DBAEE5C0}"/>
              </a:ext>
            </a:extLst>
          </p:cNvPr>
          <p:cNvPicPr>
            <a:picLocks noChangeAspect="1"/>
          </p:cNvPicPr>
          <p:nvPr/>
        </p:nvPicPr>
        <p:blipFill>
          <a:blip r:embed="rId3"/>
          <a:stretch>
            <a:fillRect/>
          </a:stretch>
        </p:blipFill>
        <p:spPr>
          <a:xfrm>
            <a:off x="286011" y="1541718"/>
            <a:ext cx="10714286" cy="5295238"/>
          </a:xfrm>
          <a:prstGeom prst="rect">
            <a:avLst/>
          </a:prstGeom>
        </p:spPr>
      </p:pic>
    </p:spTree>
    <p:extLst>
      <p:ext uri="{BB962C8B-B14F-4D97-AF65-F5344CB8AC3E}">
        <p14:creationId xmlns:p14="http://schemas.microsoft.com/office/powerpoint/2010/main" val="113189982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640373" cy="826663"/>
            <a:chOff x="-158751" y="255365"/>
            <a:chExt cx="6640373"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4421404" cy="744152"/>
              <a:chOff x="1520468" y="3717644"/>
              <a:chExt cx="4421404" cy="744152"/>
            </a:xfrm>
          </p:grpSpPr>
          <p:sp>
            <p:nvSpPr>
              <p:cNvPr id="21" name="文本框 20"/>
              <p:cNvSpPr txBox="1"/>
              <p:nvPr/>
            </p:nvSpPr>
            <p:spPr>
              <a:xfrm>
                <a:off x="1520469" y="3717644"/>
                <a:ext cx="4421403" cy="584775"/>
              </a:xfrm>
              <a:prstGeom prst="rect">
                <a:avLst/>
              </a:prstGeom>
              <a:noFill/>
            </p:spPr>
            <p:txBody>
              <a:bodyPr wrap="none" rtlCol="0">
                <a:spAutoFit/>
                <a:scene3d>
                  <a:camera prst="orthographicFront"/>
                  <a:lightRig rig="threePt" dir="t"/>
                </a:scene3d>
                <a:sp3d contourW="12700"/>
              </a:bodyPr>
              <a:lstStyle/>
              <a:p>
                <a:r>
                  <a:rPr lang="en-US" altLang="zh-CN" sz="3200" dirty="0"/>
                  <a:t>Shapes – Height Fields</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3" name="图片 2">
            <a:extLst>
              <a:ext uri="{FF2B5EF4-FFF2-40B4-BE49-F238E27FC236}">
                <a16:creationId xmlns:a16="http://schemas.microsoft.com/office/drawing/2014/main" id="{7D44CC5D-CA77-0006-F27D-B08ABF4FD5DF}"/>
              </a:ext>
            </a:extLst>
          </p:cNvPr>
          <p:cNvPicPr>
            <a:picLocks noChangeAspect="1"/>
          </p:cNvPicPr>
          <p:nvPr/>
        </p:nvPicPr>
        <p:blipFill>
          <a:blip r:embed="rId3"/>
          <a:stretch>
            <a:fillRect/>
          </a:stretch>
        </p:blipFill>
        <p:spPr>
          <a:xfrm>
            <a:off x="291238" y="1686571"/>
            <a:ext cx="11609524" cy="5171429"/>
          </a:xfrm>
          <a:prstGeom prst="rect">
            <a:avLst/>
          </a:prstGeom>
        </p:spPr>
      </p:pic>
    </p:spTree>
    <p:extLst>
      <p:ext uri="{BB962C8B-B14F-4D97-AF65-F5344CB8AC3E}">
        <p14:creationId xmlns:p14="http://schemas.microsoft.com/office/powerpoint/2010/main" val="66670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9395935" cy="826663"/>
            <a:chOff x="-158751" y="255365"/>
            <a:chExt cx="939593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7176966" cy="744152"/>
              <a:chOff x="1520468" y="3717644"/>
              <a:chExt cx="7176966" cy="744152"/>
            </a:xfrm>
          </p:grpSpPr>
          <p:sp>
            <p:nvSpPr>
              <p:cNvPr id="21" name="文本框 20"/>
              <p:cNvSpPr txBox="1"/>
              <p:nvPr/>
            </p:nvSpPr>
            <p:spPr>
              <a:xfrm>
                <a:off x="1520469" y="3717644"/>
                <a:ext cx="7176965" cy="584775"/>
              </a:xfrm>
              <a:prstGeom prst="rect">
                <a:avLst/>
              </a:prstGeom>
              <a:noFill/>
            </p:spPr>
            <p:txBody>
              <a:bodyPr wrap="none" rtlCol="0">
                <a:spAutoFit/>
                <a:scene3d>
                  <a:camera prst="orthographicFront"/>
                  <a:lightRig rig="threePt" dir="t"/>
                </a:scene3d>
                <a:sp3d contourW="12700"/>
              </a:bodyPr>
              <a:lstStyle/>
              <a:p>
                <a:r>
                  <a:rPr lang="en-US" altLang="zh-CN" sz="3200" dirty="0"/>
                  <a:t>Shape Properties – Mass and Density </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sp>
        <p:nvSpPr>
          <p:cNvPr id="13" name="文本框 12">
            <a:extLst>
              <a:ext uri="{FF2B5EF4-FFF2-40B4-BE49-F238E27FC236}">
                <a16:creationId xmlns:a16="http://schemas.microsoft.com/office/drawing/2014/main" id="{66D0A1FC-FC60-5239-949E-5068959AFDFC}"/>
              </a:ext>
            </a:extLst>
          </p:cNvPr>
          <p:cNvSpPr txBox="1"/>
          <p:nvPr/>
        </p:nvSpPr>
        <p:spPr>
          <a:xfrm>
            <a:off x="542695" y="1420582"/>
            <a:ext cx="6178550" cy="2031325"/>
          </a:xfrm>
          <a:prstGeom prst="rect">
            <a:avLst/>
          </a:prstGeom>
          <a:noFill/>
        </p:spPr>
        <p:txBody>
          <a:bodyPr wrap="square">
            <a:spAutoFit/>
          </a:bodyPr>
          <a:lstStyle/>
          <a:p>
            <a:r>
              <a:rPr lang="zh-CN" altLang="en-US" dirty="0"/>
              <a:t>质量</a:t>
            </a:r>
            <a:endParaRPr lang="en-US" altLang="zh-CN" dirty="0"/>
          </a:p>
          <a:p>
            <a:r>
              <a:rPr lang="en-US" altLang="zh-CN" dirty="0"/>
              <a:t>	</a:t>
            </a:r>
            <a:r>
              <a:rPr lang="zh-CN" altLang="en-US" dirty="0"/>
              <a:t>物体所包含的物质的总量，是一个物体固有的属性。</a:t>
            </a:r>
            <a:endParaRPr lang="en-US" altLang="zh-CN" dirty="0"/>
          </a:p>
          <a:p>
            <a:r>
              <a:rPr lang="zh-CN" altLang="en-US" dirty="0"/>
              <a:t>密度</a:t>
            </a:r>
            <a:endParaRPr lang="en-US" altLang="zh-CN" dirty="0"/>
          </a:p>
          <a:p>
            <a:r>
              <a:rPr lang="en-US" altLang="zh-CN" dirty="0"/>
              <a:t>	</a:t>
            </a:r>
            <a:r>
              <a:rPr lang="zh-CN" altLang="en-US" dirty="0"/>
              <a:t>物体单位体积内所包含质量的量度</a:t>
            </a:r>
            <a:endParaRPr lang="en-US" altLang="zh-CN" dirty="0"/>
          </a:p>
          <a:p>
            <a:endParaRPr lang="en-US" altLang="zh-CN" dirty="0"/>
          </a:p>
          <a:p>
            <a:r>
              <a:rPr lang="zh-CN" altLang="en-US" dirty="0"/>
              <a:t>密度</a:t>
            </a:r>
            <a:r>
              <a:rPr lang="en-US" altLang="zh-CN" dirty="0"/>
              <a:t>= </a:t>
            </a:r>
            <a:r>
              <a:rPr lang="zh-CN" altLang="en-US" dirty="0"/>
              <a:t>质量</a:t>
            </a:r>
            <a:r>
              <a:rPr lang="en-US" altLang="zh-CN" dirty="0"/>
              <a:t>/</a:t>
            </a:r>
            <a:r>
              <a:rPr lang="zh-CN" altLang="en-US" dirty="0"/>
              <a:t>体积</a:t>
            </a:r>
          </a:p>
          <a:p>
            <a:r>
              <a:rPr lang="zh-CN" altLang="en-US" dirty="0"/>
              <a:t>​</a:t>
            </a:r>
          </a:p>
        </p:txBody>
      </p:sp>
    </p:spTree>
    <p:extLst>
      <p:ext uri="{BB962C8B-B14F-4D97-AF65-F5344CB8AC3E}">
        <p14:creationId xmlns:p14="http://schemas.microsoft.com/office/powerpoint/2010/main" val="36610864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076483" cy="584775"/>
              </a:xfrm>
              <a:prstGeom prst="rect">
                <a:avLst/>
              </a:prstGeom>
              <a:noFill/>
            </p:spPr>
            <p:txBody>
              <a:bodyPr wrap="none" rtlCol="0">
                <a:spAutoFit/>
                <a:scene3d>
                  <a:camera prst="orthographicFront"/>
                  <a:lightRig rig="threePt" dir="t"/>
                </a:scene3d>
                <a:sp3d contourW="12700"/>
              </a:bodyPr>
              <a:lstStyle/>
              <a:p>
                <a:r>
                  <a:rPr lang="en-US" altLang="zh-CN" sz="3200" dirty="0"/>
                  <a:t>Center of Mass </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3" name="图片 2">
            <a:extLst>
              <a:ext uri="{FF2B5EF4-FFF2-40B4-BE49-F238E27FC236}">
                <a16:creationId xmlns:a16="http://schemas.microsoft.com/office/drawing/2014/main" id="{022666B9-578E-5163-4712-E60493891B27}"/>
              </a:ext>
            </a:extLst>
          </p:cNvPr>
          <p:cNvPicPr>
            <a:picLocks noChangeAspect="1"/>
          </p:cNvPicPr>
          <p:nvPr/>
        </p:nvPicPr>
        <p:blipFill>
          <a:blip r:embed="rId3"/>
          <a:stretch>
            <a:fillRect/>
          </a:stretch>
        </p:blipFill>
        <p:spPr>
          <a:xfrm>
            <a:off x="434449" y="2252905"/>
            <a:ext cx="11323809" cy="3876190"/>
          </a:xfrm>
          <a:prstGeom prst="rect">
            <a:avLst/>
          </a:prstGeom>
        </p:spPr>
      </p:pic>
      <p:sp>
        <p:nvSpPr>
          <p:cNvPr id="6" name="文本框 5">
            <a:extLst>
              <a:ext uri="{FF2B5EF4-FFF2-40B4-BE49-F238E27FC236}">
                <a16:creationId xmlns:a16="http://schemas.microsoft.com/office/drawing/2014/main" id="{7736AEAD-D6B8-3ABA-1E1C-4314CAB53984}"/>
              </a:ext>
            </a:extLst>
          </p:cNvPr>
          <p:cNvSpPr txBox="1"/>
          <p:nvPr/>
        </p:nvSpPr>
        <p:spPr>
          <a:xfrm>
            <a:off x="699886" y="1485297"/>
            <a:ext cx="7986913" cy="369332"/>
          </a:xfrm>
          <a:prstGeom prst="rect">
            <a:avLst/>
          </a:prstGeom>
          <a:noFill/>
        </p:spPr>
        <p:txBody>
          <a:bodyPr wrap="square">
            <a:spAutoFit/>
          </a:bodyPr>
          <a:lstStyle/>
          <a:p>
            <a:r>
              <a:rPr lang="zh-CN" altLang="en-US" b="0" i="0" dirty="0">
                <a:effectLst/>
                <a:latin typeface="Söhne"/>
              </a:rPr>
              <a:t>质心是一个物体或系统的质量平衡点，可以理解为物体整体的平均位置</a:t>
            </a:r>
            <a:endParaRPr lang="zh-CN" altLang="en-US" dirty="0"/>
          </a:p>
        </p:txBody>
      </p:sp>
    </p:spTree>
    <p:extLst>
      <p:ext uri="{BB962C8B-B14F-4D97-AF65-F5344CB8AC3E}">
        <p14:creationId xmlns:p14="http://schemas.microsoft.com/office/powerpoint/2010/main" val="10144330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4285" y="274502"/>
            <a:ext cx="470282" cy="2861299"/>
            <a:chOff x="3378207" y="1563846"/>
            <a:chExt cx="232791" cy="1416352"/>
          </a:xfrm>
        </p:grpSpPr>
        <p:sp>
          <p:nvSpPr>
            <p:cNvPr id="3" name="圆角矩形 2"/>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2970397" y="1133687"/>
            <a:ext cx="251505" cy="1530209"/>
            <a:chOff x="3378207" y="1563846"/>
            <a:chExt cx="232791" cy="1416352"/>
          </a:xfrm>
          <a:solidFill>
            <a:srgbClr val="FF9409"/>
          </a:solidFill>
        </p:grpSpPr>
        <p:sp>
          <p:nvSpPr>
            <p:cNvPr id="7" name="圆角矩形 6"/>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flipV="1">
            <a:off x="2532342" y="3722199"/>
            <a:ext cx="470282" cy="2861299"/>
            <a:chOff x="3378207" y="1563846"/>
            <a:chExt cx="232791" cy="1416352"/>
          </a:xfrm>
          <a:solidFill>
            <a:srgbClr val="37AB91"/>
          </a:solidFill>
        </p:grpSpPr>
        <p:sp>
          <p:nvSpPr>
            <p:cNvPr id="10" name="圆角矩形 9"/>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flipV="1">
            <a:off x="1504950" y="2606296"/>
            <a:ext cx="402350" cy="2447991"/>
            <a:chOff x="3378207" y="1563846"/>
            <a:chExt cx="232791" cy="1416352"/>
          </a:xfrm>
          <a:solidFill>
            <a:srgbClr val="FF9409"/>
          </a:solidFill>
        </p:grpSpPr>
        <p:sp>
          <p:nvSpPr>
            <p:cNvPr id="13" name="圆角矩形 12"/>
            <p:cNvSpPr/>
            <p:nvPr/>
          </p:nvSpPr>
          <p:spPr>
            <a:xfrm rot="16200000" flipV="1">
              <a:off x="2960504" y="2329704"/>
              <a:ext cx="1068198" cy="232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rot="16200000" flipV="1">
              <a:off x="3378713" y="1563340"/>
              <a:ext cx="231778" cy="2327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6916514" y="489846"/>
            <a:ext cx="3978632" cy="643840"/>
            <a:chOff x="1520468" y="3717644"/>
            <a:chExt cx="3978632" cy="643840"/>
          </a:xfrm>
        </p:grpSpPr>
        <p:sp>
          <p:nvSpPr>
            <p:cNvPr id="17" name="文本框 16"/>
            <p:cNvSpPr txBox="1"/>
            <p:nvPr/>
          </p:nvSpPr>
          <p:spPr>
            <a:xfrm>
              <a:off x="1520469" y="3717644"/>
              <a:ext cx="2920671" cy="369332"/>
            </a:xfrm>
            <a:prstGeom prst="rect">
              <a:avLst/>
            </a:prstGeom>
            <a:noFill/>
          </p:spPr>
          <p:txBody>
            <a:bodyPr wrap="none" rtlCol="0">
              <a:spAutoFit/>
              <a:scene3d>
                <a:camera prst="orthographicFront"/>
                <a:lightRig rig="threePt" dir="t"/>
              </a:scene3d>
              <a:sp3d contourW="12700"/>
            </a:bodyPr>
            <a:lstStyle/>
            <a:p>
              <a:r>
                <a:rPr lang="en-US" altLang="zh-CN" sz="1800" dirty="0">
                  <a:latin typeface="微软雅黑" panose="020B0503020204020204" pitchFamily="34" charset="-122"/>
                  <a:ea typeface="微软雅黑" panose="020B0503020204020204" pitchFamily="34" charset="-122"/>
                </a:rPr>
                <a:t>Physics Actor And Shape</a:t>
              </a:r>
              <a:endParaRPr lang="zh-CN" altLang="en-US" sz="2400" b="1" dirty="0">
                <a:solidFill>
                  <a:schemeClr val="tx1">
                    <a:lumMod val="75000"/>
                    <a:lumOff val="25000"/>
                  </a:schemeClr>
                </a:solidFill>
                <a:cs typeface="+mn-ea"/>
                <a:sym typeface="+mn-lt"/>
              </a:endParaRPr>
            </a:p>
          </p:txBody>
        </p:sp>
        <p:sp>
          <p:nvSpPr>
            <p:cNvPr id="18" name="文本框 17"/>
            <p:cNvSpPr txBox="1"/>
            <p:nvPr/>
          </p:nvSpPr>
          <p:spPr>
            <a:xfrm>
              <a:off x="1520468" y="4115263"/>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nvGrpSpPr>
          <p:cNvPr id="19" name="组合 18"/>
          <p:cNvGrpSpPr/>
          <p:nvPr/>
        </p:nvGrpSpPr>
        <p:grpSpPr>
          <a:xfrm>
            <a:off x="6916514" y="1566265"/>
            <a:ext cx="3978632" cy="643840"/>
            <a:chOff x="1520468" y="3717644"/>
            <a:chExt cx="3978632" cy="643840"/>
          </a:xfrm>
        </p:grpSpPr>
        <p:sp>
          <p:nvSpPr>
            <p:cNvPr id="20" name="文本框 19"/>
            <p:cNvSpPr txBox="1"/>
            <p:nvPr/>
          </p:nvSpPr>
          <p:spPr>
            <a:xfrm>
              <a:off x="1520469" y="3717644"/>
              <a:ext cx="2648546" cy="369332"/>
            </a:xfrm>
            <a:prstGeom prst="rect">
              <a:avLst/>
            </a:prstGeom>
            <a:noFill/>
          </p:spPr>
          <p:txBody>
            <a:bodyPr wrap="none" rtlCol="0">
              <a:spAutoFit/>
              <a:scene3d>
                <a:camera prst="orthographicFront"/>
                <a:lightRig rig="threePt" dir="t"/>
              </a:scene3d>
              <a:sp3d contourW="12700"/>
            </a:bodyPr>
            <a:lstStyle/>
            <a:p>
              <a:r>
                <a:rPr lang="en-US" altLang="zh-CN" sz="1800" dirty="0">
                  <a:latin typeface="微软雅黑" panose="020B0503020204020204" pitchFamily="34" charset="-122"/>
                  <a:ea typeface="微软雅黑" panose="020B0503020204020204" pitchFamily="34" charset="-122"/>
                </a:rPr>
                <a:t>Force And Movement </a:t>
              </a:r>
              <a:endParaRPr lang="zh-CN" altLang="en-US" sz="2400" b="1" dirty="0">
                <a:solidFill>
                  <a:schemeClr val="tx1">
                    <a:lumMod val="75000"/>
                    <a:lumOff val="25000"/>
                  </a:schemeClr>
                </a:solidFill>
                <a:cs typeface="+mn-ea"/>
                <a:sym typeface="+mn-lt"/>
              </a:endParaRPr>
            </a:p>
          </p:txBody>
        </p:sp>
        <p:sp>
          <p:nvSpPr>
            <p:cNvPr id="21" name="文本框 20"/>
            <p:cNvSpPr txBox="1"/>
            <p:nvPr/>
          </p:nvSpPr>
          <p:spPr>
            <a:xfrm>
              <a:off x="1520468" y="4115263"/>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nvGrpSpPr>
          <p:cNvPr id="22" name="组合 21"/>
          <p:cNvGrpSpPr/>
          <p:nvPr/>
        </p:nvGrpSpPr>
        <p:grpSpPr>
          <a:xfrm>
            <a:off x="6916514" y="2631004"/>
            <a:ext cx="3978632" cy="643840"/>
            <a:chOff x="1520468" y="3717644"/>
            <a:chExt cx="3978632" cy="643840"/>
          </a:xfrm>
        </p:grpSpPr>
        <p:sp>
          <p:nvSpPr>
            <p:cNvPr id="23" name="文本框 22"/>
            <p:cNvSpPr txBox="1"/>
            <p:nvPr/>
          </p:nvSpPr>
          <p:spPr>
            <a:xfrm>
              <a:off x="1520469" y="3717644"/>
              <a:ext cx="2273058" cy="369332"/>
            </a:xfrm>
            <a:prstGeom prst="rect">
              <a:avLst/>
            </a:prstGeom>
            <a:noFill/>
          </p:spPr>
          <p:txBody>
            <a:bodyPr wrap="none" rtlCol="0">
              <a:spAutoFit/>
              <a:scene3d>
                <a:camera prst="orthographicFront"/>
                <a:lightRig rig="threePt" dir="t"/>
              </a:scene3d>
              <a:sp3d contourW="12700"/>
            </a:bodyPr>
            <a:lstStyle/>
            <a:p>
              <a:r>
                <a:rPr lang="en-US" altLang="zh-CN" sz="1800" dirty="0">
                  <a:latin typeface="微软雅黑" panose="020B0503020204020204" pitchFamily="34" charset="-122"/>
                  <a:ea typeface="微软雅黑" panose="020B0503020204020204" pitchFamily="34" charset="-122"/>
                </a:rPr>
                <a:t>Collision Detection</a:t>
              </a:r>
              <a:endParaRPr lang="zh-CN" altLang="en-US" sz="2400" b="1" dirty="0">
                <a:solidFill>
                  <a:schemeClr val="tx1">
                    <a:lumMod val="75000"/>
                    <a:lumOff val="25000"/>
                  </a:schemeClr>
                </a:solidFill>
                <a:cs typeface="+mn-ea"/>
                <a:sym typeface="+mn-lt"/>
              </a:endParaRPr>
            </a:p>
          </p:txBody>
        </p:sp>
        <p:sp>
          <p:nvSpPr>
            <p:cNvPr id="24" name="文本框 23"/>
            <p:cNvSpPr txBox="1"/>
            <p:nvPr/>
          </p:nvSpPr>
          <p:spPr>
            <a:xfrm>
              <a:off x="1520468" y="4115263"/>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碰撞检测</a:t>
              </a:r>
              <a:endParaRPr lang="en-US" altLang="zh-CN" sz="1000" dirty="0">
                <a:solidFill>
                  <a:schemeClr val="tx1">
                    <a:lumMod val="50000"/>
                    <a:lumOff val="50000"/>
                  </a:schemeClr>
                </a:solidFill>
                <a:cs typeface="+mn-ea"/>
                <a:sym typeface="+mn-lt"/>
              </a:endParaRPr>
            </a:p>
          </p:txBody>
        </p:sp>
      </p:grpSp>
      <p:grpSp>
        <p:nvGrpSpPr>
          <p:cNvPr id="25" name="组合 24"/>
          <p:cNvGrpSpPr/>
          <p:nvPr/>
        </p:nvGrpSpPr>
        <p:grpSpPr>
          <a:xfrm>
            <a:off x="6916514" y="3701582"/>
            <a:ext cx="3978632" cy="643840"/>
            <a:chOff x="1520468" y="3717644"/>
            <a:chExt cx="3978632" cy="643840"/>
          </a:xfrm>
        </p:grpSpPr>
        <p:sp>
          <p:nvSpPr>
            <p:cNvPr id="26" name="文本框 25"/>
            <p:cNvSpPr txBox="1"/>
            <p:nvPr/>
          </p:nvSpPr>
          <p:spPr>
            <a:xfrm>
              <a:off x="1520469" y="3717644"/>
              <a:ext cx="2436308" cy="369332"/>
            </a:xfrm>
            <a:prstGeom prst="rect">
              <a:avLst/>
            </a:prstGeom>
            <a:noFill/>
          </p:spPr>
          <p:txBody>
            <a:bodyPr wrap="none" rtlCol="0">
              <a:spAutoFit/>
              <a:scene3d>
                <a:camera prst="orthographicFront"/>
                <a:lightRig rig="threePt" dir="t"/>
              </a:scene3d>
              <a:sp3d contourW="12700"/>
            </a:bodyPr>
            <a:lstStyle/>
            <a:p>
              <a:r>
                <a:rPr lang="en-US" altLang="zh-CN" sz="1800" dirty="0">
                  <a:latin typeface="微软雅黑" panose="020B0503020204020204" pitchFamily="34" charset="-122"/>
                  <a:ea typeface="微软雅黑" panose="020B0503020204020204" pitchFamily="34" charset="-122"/>
                </a:rPr>
                <a:t>Collision Resolution </a:t>
              </a:r>
              <a:endParaRPr lang="zh-CN" altLang="en-US" sz="2400" b="1" dirty="0">
                <a:solidFill>
                  <a:schemeClr val="tx1">
                    <a:lumMod val="75000"/>
                    <a:lumOff val="25000"/>
                  </a:schemeClr>
                </a:solidFill>
                <a:cs typeface="+mn-ea"/>
                <a:sym typeface="+mn-lt"/>
              </a:endParaRPr>
            </a:p>
          </p:txBody>
        </p:sp>
        <p:sp>
          <p:nvSpPr>
            <p:cNvPr id="27" name="文本框 26"/>
            <p:cNvSpPr txBox="1"/>
            <p:nvPr/>
          </p:nvSpPr>
          <p:spPr>
            <a:xfrm>
              <a:off x="1520468" y="4115263"/>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碰撞处理</a:t>
              </a:r>
              <a:endParaRPr lang="en-US" altLang="zh-CN" sz="1000" dirty="0">
                <a:solidFill>
                  <a:schemeClr val="tx1">
                    <a:lumMod val="50000"/>
                    <a:lumOff val="50000"/>
                  </a:schemeClr>
                </a:solidFill>
                <a:cs typeface="+mn-ea"/>
                <a:sym typeface="+mn-lt"/>
              </a:endParaRPr>
            </a:p>
          </p:txBody>
        </p:sp>
      </p:grpSp>
      <p:sp>
        <p:nvSpPr>
          <p:cNvPr id="29" name="椭圆 28"/>
          <p:cNvSpPr/>
          <p:nvPr/>
        </p:nvSpPr>
        <p:spPr>
          <a:xfrm>
            <a:off x="6286589" y="553864"/>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30" name="椭圆 29"/>
          <p:cNvSpPr/>
          <p:nvPr/>
        </p:nvSpPr>
        <p:spPr>
          <a:xfrm>
            <a:off x="6286589" y="1630283"/>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31" name="椭圆 30"/>
          <p:cNvSpPr/>
          <p:nvPr/>
        </p:nvSpPr>
        <p:spPr>
          <a:xfrm>
            <a:off x="6286589" y="2695022"/>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32" name="椭圆 31"/>
          <p:cNvSpPr/>
          <p:nvPr/>
        </p:nvSpPr>
        <p:spPr>
          <a:xfrm>
            <a:off x="6286589" y="3765600"/>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4</a:t>
            </a:r>
            <a:endParaRPr lang="zh-CN" altLang="en-US" sz="2000" dirty="0">
              <a:cs typeface="+mn-ea"/>
              <a:sym typeface="+mn-lt"/>
            </a:endParaRPr>
          </a:p>
        </p:txBody>
      </p:sp>
      <p:sp>
        <p:nvSpPr>
          <p:cNvPr id="33" name="文本框 32"/>
          <p:cNvSpPr txBox="1"/>
          <p:nvPr/>
        </p:nvSpPr>
        <p:spPr>
          <a:xfrm>
            <a:off x="2654545" y="2903291"/>
            <a:ext cx="3055324"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cs typeface="+mn-ea"/>
                <a:sym typeface="+mn-lt"/>
              </a:rPr>
              <a:t>CONTENTS</a:t>
            </a:r>
            <a:endParaRPr lang="zh-CN" altLang="en-US" sz="4000" b="1" dirty="0">
              <a:solidFill>
                <a:schemeClr val="tx1">
                  <a:lumMod val="75000"/>
                  <a:lumOff val="25000"/>
                </a:schemeClr>
              </a:solidFill>
              <a:cs typeface="+mn-ea"/>
              <a:sym typeface="+mn-lt"/>
            </a:endParaRPr>
          </a:p>
        </p:txBody>
      </p:sp>
      <p:grpSp>
        <p:nvGrpSpPr>
          <p:cNvPr id="2" name="组合 1">
            <a:extLst>
              <a:ext uri="{FF2B5EF4-FFF2-40B4-BE49-F238E27FC236}">
                <a16:creationId xmlns:a16="http://schemas.microsoft.com/office/drawing/2014/main" id="{C2B6E249-063A-4D3B-18C7-C96BD3DB7907}"/>
              </a:ext>
            </a:extLst>
          </p:cNvPr>
          <p:cNvGrpSpPr/>
          <p:nvPr/>
        </p:nvGrpSpPr>
        <p:grpSpPr>
          <a:xfrm>
            <a:off x="6916514" y="4774314"/>
            <a:ext cx="3978632" cy="643840"/>
            <a:chOff x="1520468" y="3717644"/>
            <a:chExt cx="3978632" cy="643840"/>
          </a:xfrm>
        </p:grpSpPr>
        <p:sp>
          <p:nvSpPr>
            <p:cNvPr id="15" name="文本框 14">
              <a:extLst>
                <a:ext uri="{FF2B5EF4-FFF2-40B4-BE49-F238E27FC236}">
                  <a16:creationId xmlns:a16="http://schemas.microsoft.com/office/drawing/2014/main" id="{31CBB0FD-4634-2F13-2A47-9F5EE028D40A}"/>
                </a:ext>
              </a:extLst>
            </p:cNvPr>
            <p:cNvSpPr txBox="1"/>
            <p:nvPr/>
          </p:nvSpPr>
          <p:spPr>
            <a:xfrm>
              <a:off x="1520469" y="3717644"/>
              <a:ext cx="1589281" cy="369332"/>
            </a:xfrm>
            <a:prstGeom prst="rect">
              <a:avLst/>
            </a:prstGeom>
            <a:noFill/>
          </p:spPr>
          <p:txBody>
            <a:bodyPr wrap="none" rtlCol="0">
              <a:spAutoFit/>
              <a:scene3d>
                <a:camera prst="orthographicFront"/>
                <a:lightRig rig="threePt" dir="t"/>
              </a:scene3d>
              <a:sp3d contourW="12700"/>
            </a:bodyPr>
            <a:lstStyle/>
            <a:p>
              <a:r>
                <a:rPr lang="en-US" altLang="zh-CN" sz="1800" dirty="0">
                  <a:latin typeface="微软雅黑" panose="020B0503020204020204" pitchFamily="34" charset="-122"/>
                  <a:ea typeface="微软雅黑" panose="020B0503020204020204" pitchFamily="34" charset="-122"/>
                </a:rPr>
                <a:t>Scene Query</a:t>
              </a:r>
              <a:endParaRPr lang="zh-CN" altLang="en-US" sz="2400" b="1" dirty="0">
                <a:solidFill>
                  <a:schemeClr val="tx1">
                    <a:lumMod val="75000"/>
                    <a:lumOff val="25000"/>
                  </a:schemeClr>
                </a:solidFill>
                <a:cs typeface="+mn-ea"/>
                <a:sym typeface="+mn-lt"/>
              </a:endParaRPr>
            </a:p>
          </p:txBody>
        </p:sp>
        <p:sp>
          <p:nvSpPr>
            <p:cNvPr id="28" name="文本框 27">
              <a:extLst>
                <a:ext uri="{FF2B5EF4-FFF2-40B4-BE49-F238E27FC236}">
                  <a16:creationId xmlns:a16="http://schemas.microsoft.com/office/drawing/2014/main" id="{44054630-F47A-FE05-BFF1-6A66D5004FA2}"/>
                </a:ext>
              </a:extLst>
            </p:cNvPr>
            <p:cNvSpPr txBox="1"/>
            <p:nvPr/>
          </p:nvSpPr>
          <p:spPr>
            <a:xfrm>
              <a:off x="1520468" y="4115263"/>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场景查询</a:t>
              </a:r>
              <a:endParaRPr lang="en-US" altLang="zh-CN" sz="1000" dirty="0">
                <a:solidFill>
                  <a:schemeClr val="tx1">
                    <a:lumMod val="50000"/>
                    <a:lumOff val="50000"/>
                  </a:schemeClr>
                </a:solidFill>
                <a:cs typeface="+mn-ea"/>
                <a:sym typeface="+mn-lt"/>
              </a:endParaRPr>
            </a:p>
          </p:txBody>
        </p:sp>
      </p:grpSp>
      <p:sp>
        <p:nvSpPr>
          <p:cNvPr id="34" name="椭圆 33">
            <a:extLst>
              <a:ext uri="{FF2B5EF4-FFF2-40B4-BE49-F238E27FC236}">
                <a16:creationId xmlns:a16="http://schemas.microsoft.com/office/drawing/2014/main" id="{78C39D7B-AA6F-5C32-4743-E6D8588AE66D}"/>
              </a:ext>
            </a:extLst>
          </p:cNvPr>
          <p:cNvSpPr/>
          <p:nvPr/>
        </p:nvSpPr>
        <p:spPr>
          <a:xfrm>
            <a:off x="6286589" y="4774314"/>
            <a:ext cx="515804" cy="515804"/>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5</a:t>
            </a:r>
            <a:endParaRPr lang="zh-CN" altLang="en-US" sz="2000" dirty="0">
              <a:cs typeface="+mn-ea"/>
              <a:sym typeface="+mn-lt"/>
            </a:endParaRPr>
          </a:p>
        </p:txBody>
      </p:sp>
      <p:grpSp>
        <p:nvGrpSpPr>
          <p:cNvPr id="35" name="组合 34">
            <a:extLst>
              <a:ext uri="{FF2B5EF4-FFF2-40B4-BE49-F238E27FC236}">
                <a16:creationId xmlns:a16="http://schemas.microsoft.com/office/drawing/2014/main" id="{6799C9C7-654A-CCB4-8E9A-5D604AF3095D}"/>
              </a:ext>
            </a:extLst>
          </p:cNvPr>
          <p:cNvGrpSpPr/>
          <p:nvPr/>
        </p:nvGrpSpPr>
        <p:grpSpPr>
          <a:xfrm>
            <a:off x="6916514" y="5727114"/>
            <a:ext cx="4269247" cy="643840"/>
            <a:chOff x="1520468" y="3717644"/>
            <a:chExt cx="4269247" cy="643840"/>
          </a:xfrm>
        </p:grpSpPr>
        <p:sp>
          <p:nvSpPr>
            <p:cNvPr id="36" name="文本框 35">
              <a:extLst>
                <a:ext uri="{FF2B5EF4-FFF2-40B4-BE49-F238E27FC236}">
                  <a16:creationId xmlns:a16="http://schemas.microsoft.com/office/drawing/2014/main" id="{884036AE-99F1-7F56-D3DE-0F9CEA05863B}"/>
                </a:ext>
              </a:extLst>
            </p:cNvPr>
            <p:cNvSpPr txBox="1"/>
            <p:nvPr/>
          </p:nvSpPr>
          <p:spPr>
            <a:xfrm>
              <a:off x="1520469" y="3717644"/>
              <a:ext cx="4269246" cy="369332"/>
            </a:xfrm>
            <a:prstGeom prst="rect">
              <a:avLst/>
            </a:prstGeom>
            <a:noFill/>
          </p:spPr>
          <p:txBody>
            <a:bodyPr wrap="none" rtlCol="0">
              <a:spAutoFit/>
              <a:scene3d>
                <a:camera prst="orthographicFront"/>
                <a:lightRig rig="threePt" dir="t"/>
              </a:scene3d>
              <a:sp3d contourW="12700"/>
            </a:bodyPr>
            <a:lstStyle/>
            <a:p>
              <a:r>
                <a:rPr lang="en-US" altLang="zh-CN" sz="1800" dirty="0">
                  <a:latin typeface="微软雅黑" panose="020B0503020204020204" pitchFamily="34" charset="-122"/>
                  <a:ea typeface="微软雅黑" panose="020B0503020204020204" pitchFamily="34" charset="-122"/>
                </a:rPr>
                <a:t>Efficiency, </a:t>
              </a:r>
              <a:r>
                <a:rPr lang="en-US" altLang="zh-CN" sz="1800" dirty="0" err="1">
                  <a:latin typeface="微软雅黑" panose="020B0503020204020204" pitchFamily="34" charset="-122"/>
                  <a:ea typeface="微软雅黑" panose="020B0503020204020204" pitchFamily="34" charset="-122"/>
                </a:rPr>
                <a:t>Accuracy</a:t>
              </a:r>
              <a:r>
                <a:rPr lang="en-US" altLang="zh-CN" dirty="0" err="1">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and</a:t>
              </a:r>
              <a:r>
                <a:rPr lang="en-US" altLang="zh-CN" sz="1800" dirty="0">
                  <a:latin typeface="微软雅黑" panose="020B0503020204020204" pitchFamily="34" charset="-122"/>
                  <a:ea typeface="微软雅黑" panose="020B0503020204020204" pitchFamily="34" charset="-122"/>
                </a:rPr>
                <a:t> Determinism</a:t>
              </a:r>
              <a:endParaRPr lang="zh-CN" altLang="en-US" sz="2400" b="1" dirty="0">
                <a:solidFill>
                  <a:schemeClr val="tx1">
                    <a:lumMod val="75000"/>
                    <a:lumOff val="25000"/>
                  </a:schemeClr>
                </a:solidFill>
                <a:cs typeface="+mn-ea"/>
                <a:sym typeface="+mn-lt"/>
              </a:endParaRPr>
            </a:p>
          </p:txBody>
        </p:sp>
        <p:sp>
          <p:nvSpPr>
            <p:cNvPr id="37" name="文本框 36">
              <a:extLst>
                <a:ext uri="{FF2B5EF4-FFF2-40B4-BE49-F238E27FC236}">
                  <a16:creationId xmlns:a16="http://schemas.microsoft.com/office/drawing/2014/main" id="{13BA2AE6-E079-2038-D328-D1296D059D37}"/>
                </a:ext>
              </a:extLst>
            </p:cNvPr>
            <p:cNvSpPr txBox="1"/>
            <p:nvPr/>
          </p:nvSpPr>
          <p:spPr>
            <a:xfrm>
              <a:off x="1520468" y="4115263"/>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效率、准确性以及确定性</a:t>
              </a:r>
              <a:endParaRPr lang="en-US" altLang="zh-CN" sz="1000" dirty="0">
                <a:solidFill>
                  <a:schemeClr val="tx1">
                    <a:lumMod val="50000"/>
                    <a:lumOff val="50000"/>
                  </a:schemeClr>
                </a:solidFill>
                <a:cs typeface="+mn-ea"/>
                <a:sym typeface="+mn-lt"/>
              </a:endParaRPr>
            </a:p>
          </p:txBody>
        </p:sp>
      </p:grpSp>
      <p:sp>
        <p:nvSpPr>
          <p:cNvPr id="38" name="椭圆 37">
            <a:extLst>
              <a:ext uri="{FF2B5EF4-FFF2-40B4-BE49-F238E27FC236}">
                <a16:creationId xmlns:a16="http://schemas.microsoft.com/office/drawing/2014/main" id="{746B62B9-EEA0-A250-C93A-70CBEC5BAB88}"/>
              </a:ext>
            </a:extLst>
          </p:cNvPr>
          <p:cNvSpPr/>
          <p:nvPr/>
        </p:nvSpPr>
        <p:spPr>
          <a:xfrm>
            <a:off x="6286589" y="5791132"/>
            <a:ext cx="515804" cy="515804"/>
          </a:xfrm>
          <a:prstGeom prst="ellipse">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6</a:t>
            </a:r>
            <a:endParaRPr lang="zh-CN" altLang="en-US" sz="2000" dirty="0">
              <a:cs typeface="+mn-ea"/>
              <a:sym typeface="+mn-lt"/>
            </a:endParaRPr>
          </a:p>
        </p:txBody>
      </p:sp>
    </p:spTree>
    <p:extLst>
      <p:ext uri="{BB962C8B-B14F-4D97-AF65-F5344CB8AC3E}">
        <p14:creationId xmlns:p14="http://schemas.microsoft.com/office/powerpoint/2010/main" val="28446701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childTnLst>
                          </p:cTn>
                        </p:par>
                        <p:par>
                          <p:cTn id="46" fill="hold">
                            <p:stCondLst>
                              <p:cond delay="2000"/>
                            </p:stCondLst>
                            <p:childTnLst>
                              <p:par>
                                <p:cTn id="47" presetID="2" presetClass="entr" presetSubtype="2"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25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1+#ppt_w/2"/>
                                          </p:val>
                                        </p:tav>
                                        <p:tav tm="100000">
                                          <p:val>
                                            <p:strVal val="#ppt_x"/>
                                          </p:val>
                                        </p:tav>
                                      </p:tavLst>
                                    </p:anim>
                                    <p:anim calcmode="lin" valueType="num">
                                      <p:cBhvr additive="base">
                                        <p:cTn id="54" dur="500" fill="hold"/>
                                        <p:tgtEl>
                                          <p:spTgt spid="19"/>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50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7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1+#ppt_w/2"/>
                                          </p:val>
                                        </p:tav>
                                        <p:tav tm="100000">
                                          <p:val>
                                            <p:strVal val="#ppt_x"/>
                                          </p:val>
                                        </p:tav>
                                      </p:tavLst>
                                    </p:anim>
                                    <p:anim calcmode="lin" valueType="num">
                                      <p:cBhvr additive="base">
                                        <p:cTn id="62" dur="500" fill="hold"/>
                                        <p:tgtEl>
                                          <p:spTgt spid="25"/>
                                        </p:tgtEl>
                                        <p:attrNameLst>
                                          <p:attrName>ppt_y</p:attrName>
                                        </p:attrNameLst>
                                      </p:cBhvr>
                                      <p:tavLst>
                                        <p:tav tm="0">
                                          <p:val>
                                            <p:strVal val="#ppt_y"/>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500" fill="hold"/>
                                        <p:tgtEl>
                                          <p:spTgt spid="34"/>
                                        </p:tgtEl>
                                        <p:attrNameLst>
                                          <p:attrName>ppt_w</p:attrName>
                                        </p:attrNameLst>
                                      </p:cBhvr>
                                      <p:tavLst>
                                        <p:tav tm="0">
                                          <p:val>
                                            <p:fltVal val="0"/>
                                          </p:val>
                                        </p:tav>
                                        <p:tav tm="100000">
                                          <p:val>
                                            <p:strVal val="#ppt_w"/>
                                          </p:val>
                                        </p:tav>
                                      </p:tavLst>
                                    </p:anim>
                                    <p:anim calcmode="lin" valueType="num">
                                      <p:cBhvr>
                                        <p:cTn id="66" dur="500" fill="hold"/>
                                        <p:tgtEl>
                                          <p:spTgt spid="34"/>
                                        </p:tgtEl>
                                        <p:attrNameLst>
                                          <p:attrName>ppt_h</p:attrName>
                                        </p:attrNameLst>
                                      </p:cBhvr>
                                      <p:tavLst>
                                        <p:tav tm="0">
                                          <p:val>
                                            <p:fltVal val="0"/>
                                          </p:val>
                                        </p:tav>
                                        <p:tav tm="100000">
                                          <p:val>
                                            <p:strVal val="#ppt_h"/>
                                          </p:val>
                                        </p:tav>
                                      </p:tavLst>
                                    </p:anim>
                                    <p:animEffect transition="in" filter="fade">
                                      <p:cBhvr>
                                        <p:cTn id="67" dur="500"/>
                                        <p:tgtEl>
                                          <p:spTgt spid="34"/>
                                        </p:tgtEl>
                                      </p:cBhvr>
                                    </p:animEffect>
                                  </p:childTnLst>
                                </p:cTn>
                              </p:par>
                              <p:par>
                                <p:cTn id="68" presetID="2" presetClass="entr" presetSubtype="2" fill="hold" nodeType="withEffect">
                                  <p:stCondLst>
                                    <p:cond delay="500"/>
                                  </p:stCondLst>
                                  <p:childTnLst>
                                    <p:set>
                                      <p:cBhvr>
                                        <p:cTn id="69" dur="1" fill="hold">
                                          <p:stCondLst>
                                            <p:cond delay="0"/>
                                          </p:stCondLst>
                                        </p:cTn>
                                        <p:tgtEl>
                                          <p:spTgt spid="2"/>
                                        </p:tgtEl>
                                        <p:attrNameLst>
                                          <p:attrName>style.visibility</p:attrName>
                                        </p:attrNameLst>
                                      </p:cBhvr>
                                      <p:to>
                                        <p:strVal val="visible"/>
                                      </p:to>
                                    </p:set>
                                    <p:anim calcmode="lin" valueType="num">
                                      <p:cBhvr additive="base">
                                        <p:cTn id="70" dur="500" fill="hold"/>
                                        <p:tgtEl>
                                          <p:spTgt spid="2"/>
                                        </p:tgtEl>
                                        <p:attrNameLst>
                                          <p:attrName>ppt_x</p:attrName>
                                        </p:attrNameLst>
                                      </p:cBhvr>
                                      <p:tavLst>
                                        <p:tav tm="0">
                                          <p:val>
                                            <p:strVal val="1+#ppt_w/2"/>
                                          </p:val>
                                        </p:tav>
                                        <p:tav tm="100000">
                                          <p:val>
                                            <p:strVal val="#ppt_x"/>
                                          </p:val>
                                        </p:tav>
                                      </p:tavLst>
                                    </p:anim>
                                    <p:anim calcmode="lin" valueType="num">
                                      <p:cBhvr additive="base">
                                        <p:cTn id="71" dur="500" fill="hold"/>
                                        <p:tgtEl>
                                          <p:spTgt spid="2"/>
                                        </p:tgtEl>
                                        <p:attrNameLst>
                                          <p:attrName>ppt_y</p:attrName>
                                        </p:attrNameLst>
                                      </p:cBhvr>
                                      <p:tavLst>
                                        <p:tav tm="0">
                                          <p:val>
                                            <p:strVal val="#ppt_y"/>
                                          </p:val>
                                        </p:tav>
                                        <p:tav tm="100000">
                                          <p:val>
                                            <p:strVal val="#ppt_y"/>
                                          </p:val>
                                        </p:tav>
                                      </p:tavLst>
                                    </p:anim>
                                  </p:childTnLst>
                                </p:cTn>
                              </p:par>
                              <p:par>
                                <p:cTn id="72" presetID="53" presetClass="entr" presetSubtype="16"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 calcmode="lin" valueType="num">
                                      <p:cBhvr>
                                        <p:cTn id="74" dur="500" fill="hold"/>
                                        <p:tgtEl>
                                          <p:spTgt spid="38"/>
                                        </p:tgtEl>
                                        <p:attrNameLst>
                                          <p:attrName>ppt_w</p:attrName>
                                        </p:attrNameLst>
                                      </p:cBhvr>
                                      <p:tavLst>
                                        <p:tav tm="0">
                                          <p:val>
                                            <p:fltVal val="0"/>
                                          </p:val>
                                        </p:tav>
                                        <p:tav tm="100000">
                                          <p:val>
                                            <p:strVal val="#ppt_w"/>
                                          </p:val>
                                        </p:tav>
                                      </p:tavLst>
                                    </p:anim>
                                    <p:anim calcmode="lin" valueType="num">
                                      <p:cBhvr>
                                        <p:cTn id="75" dur="500" fill="hold"/>
                                        <p:tgtEl>
                                          <p:spTgt spid="38"/>
                                        </p:tgtEl>
                                        <p:attrNameLst>
                                          <p:attrName>ppt_h</p:attrName>
                                        </p:attrNameLst>
                                      </p:cBhvr>
                                      <p:tavLst>
                                        <p:tav tm="0">
                                          <p:val>
                                            <p:fltVal val="0"/>
                                          </p:val>
                                        </p:tav>
                                        <p:tav tm="100000">
                                          <p:val>
                                            <p:strVal val="#ppt_h"/>
                                          </p:val>
                                        </p:tav>
                                      </p:tavLst>
                                    </p:anim>
                                    <p:animEffect transition="in" filter="fade">
                                      <p:cBhvr>
                                        <p:cTn id="76" dur="500"/>
                                        <p:tgtEl>
                                          <p:spTgt spid="38"/>
                                        </p:tgtEl>
                                      </p:cBhvr>
                                    </p:animEffect>
                                  </p:childTnLst>
                                </p:cTn>
                              </p:par>
                              <p:par>
                                <p:cTn id="77" presetID="2" presetClass="entr" presetSubtype="2" fill="hold" nodeType="withEffect">
                                  <p:stCondLst>
                                    <p:cond delay="75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1+#ppt_w/2"/>
                                          </p:val>
                                        </p:tav>
                                        <p:tav tm="100000">
                                          <p:val>
                                            <p:strVal val="#ppt_x"/>
                                          </p:val>
                                        </p:tav>
                                      </p:tavLst>
                                    </p:anim>
                                    <p:anim calcmode="lin" valueType="num">
                                      <p:cBhvr additive="base">
                                        <p:cTn id="80"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p:bldP spid="34" grpId="0" animBg="1"/>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593886" cy="826663"/>
            <a:chOff x="-158751" y="255365"/>
            <a:chExt cx="6593886"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4374917" cy="744152"/>
              <a:chOff x="1520468" y="3717644"/>
              <a:chExt cx="4374917" cy="744152"/>
            </a:xfrm>
          </p:grpSpPr>
          <p:sp>
            <p:nvSpPr>
              <p:cNvPr id="21" name="文本框 20"/>
              <p:cNvSpPr txBox="1"/>
              <p:nvPr/>
            </p:nvSpPr>
            <p:spPr>
              <a:xfrm>
                <a:off x="1520469" y="3717644"/>
                <a:ext cx="4374916" cy="584775"/>
              </a:xfrm>
              <a:prstGeom prst="rect">
                <a:avLst/>
              </a:prstGeom>
              <a:noFill/>
            </p:spPr>
            <p:txBody>
              <a:bodyPr wrap="none" rtlCol="0">
                <a:spAutoFit/>
                <a:scene3d>
                  <a:camera prst="orthographicFront"/>
                  <a:lightRig rig="threePt" dir="t"/>
                </a:scene3d>
                <a:sp3d contourW="12700"/>
              </a:bodyPr>
              <a:lstStyle/>
              <a:p>
                <a:r>
                  <a:rPr lang="en-US" altLang="zh-CN" sz="3200" dirty="0"/>
                  <a:t>Friction and Restitution</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A1357DA6-3DF9-39DD-F0AB-7740D256D67A}"/>
              </a:ext>
            </a:extLst>
          </p:cNvPr>
          <p:cNvSpPr txBox="1"/>
          <p:nvPr/>
        </p:nvSpPr>
        <p:spPr>
          <a:xfrm>
            <a:off x="778055" y="1139322"/>
            <a:ext cx="6178550" cy="1754326"/>
          </a:xfrm>
          <a:prstGeom prst="rect">
            <a:avLst/>
          </a:prstGeom>
          <a:noFill/>
        </p:spPr>
        <p:txBody>
          <a:bodyPr wrap="square">
            <a:spAutoFit/>
          </a:bodyPr>
          <a:lstStyle/>
          <a:p>
            <a:r>
              <a:rPr lang="zh-CN" altLang="en-US" sz="1800" dirty="0"/>
              <a:t>摩擦</a:t>
            </a:r>
            <a:endParaRPr lang="en-US" altLang="zh-CN" sz="1800" dirty="0"/>
          </a:p>
          <a:p>
            <a:r>
              <a:rPr lang="en-US" altLang="zh-CN" dirty="0"/>
              <a:t>	</a:t>
            </a:r>
            <a:r>
              <a:rPr lang="zh-CN" altLang="en-US" dirty="0"/>
              <a:t>摩擦力是由于物体表面之间的相互接触而产生的阻碍相对运动的力。</a:t>
            </a:r>
            <a:endParaRPr lang="en-US" altLang="zh-CN" dirty="0"/>
          </a:p>
          <a:p>
            <a:r>
              <a:rPr lang="zh-CN" altLang="en-US" sz="1800" dirty="0"/>
              <a:t>弹性系数</a:t>
            </a:r>
            <a:endParaRPr lang="en-US" altLang="zh-CN" sz="1800" dirty="0"/>
          </a:p>
          <a:p>
            <a:r>
              <a:rPr lang="en-US" altLang="zh-CN" dirty="0"/>
              <a:t>	</a:t>
            </a:r>
            <a:r>
              <a:rPr lang="zh-CN" altLang="en-US" dirty="0"/>
              <a:t>弹性系数描述了物体在受到外力作用后发生形变的程度以及在去除外力后恢复到原始形状的能力</a:t>
            </a:r>
          </a:p>
        </p:txBody>
      </p:sp>
      <p:pic>
        <p:nvPicPr>
          <p:cNvPr id="2050" name="Picture 2" descr="摩擦力示意图怎么画? - 知乎">
            <a:extLst>
              <a:ext uri="{FF2B5EF4-FFF2-40B4-BE49-F238E27FC236}">
                <a16:creationId xmlns:a16="http://schemas.microsoft.com/office/drawing/2014/main" id="{30EB04C0-F207-3997-3A85-B4D9D44BB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699" y="2999411"/>
            <a:ext cx="5051425" cy="348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3517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2454518" cy="369332"/>
          </a:xfrm>
          <a:prstGeom prst="rect">
            <a:avLst/>
          </a:prstGeom>
          <a:noFill/>
        </p:spPr>
        <p:txBody>
          <a:bodyPr wrap="none" rtlCol="0">
            <a:spAutoFit/>
            <a:scene3d>
              <a:camera prst="orthographicFront"/>
              <a:lightRig rig="threePt" dir="t"/>
            </a:scene3d>
            <a:sp3d contourW="12700"/>
          </a:bodyPr>
          <a:lstStyle/>
          <a:p>
            <a:r>
              <a:rPr lang="en-US" altLang="zh-CN" dirty="0"/>
              <a:t>Force And Movement </a:t>
            </a:r>
            <a:endParaRPr lang="zh-CN" altLang="en-US" sz="4400" b="1" dirty="0">
              <a:solidFill>
                <a:schemeClr val="tx1">
                  <a:lumMod val="75000"/>
                  <a:lumOff val="25000"/>
                </a:schemeClr>
              </a:solidFill>
              <a:cs typeface="+mn-ea"/>
              <a:sym typeface="+mn-lt"/>
            </a:endParaRPr>
          </a:p>
        </p:txBody>
      </p:sp>
      <p:sp>
        <p:nvSpPr>
          <p:cNvPr id="11" name="文本框 10">
            <a:extLst>
              <a:ext uri="{FF2B5EF4-FFF2-40B4-BE49-F238E27FC236}">
                <a16:creationId xmlns:a16="http://schemas.microsoft.com/office/drawing/2014/main" id="{5E5F81FE-A6C2-B432-41E1-5E880F38220C}"/>
              </a:ext>
            </a:extLst>
          </p:cNvPr>
          <p:cNvSpPr txBox="1"/>
          <p:nvPr/>
        </p:nvSpPr>
        <p:spPr>
          <a:xfrm>
            <a:off x="2690324" y="2521259"/>
            <a:ext cx="1639258" cy="1569660"/>
          </a:xfrm>
          <a:prstGeom prst="rect">
            <a:avLst/>
          </a:prstGeom>
          <a:noFill/>
        </p:spPr>
        <p:txBody>
          <a:bodyPr wrap="square">
            <a:spAutoFit/>
          </a:bodyPr>
          <a:lstStyle/>
          <a:p>
            <a:r>
              <a:rPr lang="en-US" altLang="zh-CN" sz="9600" b="1" dirty="0">
                <a:cs typeface="+mn-ea"/>
                <a:sym typeface="+mn-lt"/>
              </a:rPr>
              <a:t>02</a:t>
            </a:r>
            <a:endParaRPr lang="zh-CN" altLang="en-US" sz="9600" b="1" dirty="0">
              <a:cs typeface="+mn-ea"/>
              <a:sym typeface="+mn-lt"/>
            </a:endParaRPr>
          </a:p>
        </p:txBody>
      </p:sp>
      <p:sp>
        <p:nvSpPr>
          <p:cNvPr id="19" name="文本框 18">
            <a:extLst>
              <a:ext uri="{FF2B5EF4-FFF2-40B4-BE49-F238E27FC236}">
                <a16:creationId xmlns:a16="http://schemas.microsoft.com/office/drawing/2014/main" id="{B77340DF-CCC9-8CB7-2FE3-4F0734FE45EC}"/>
              </a:ext>
            </a:extLst>
          </p:cNvPr>
          <p:cNvSpPr txBox="1"/>
          <p:nvPr/>
        </p:nvSpPr>
        <p:spPr>
          <a:xfrm>
            <a:off x="5126983" y="3355734"/>
            <a:ext cx="6601096" cy="369332"/>
          </a:xfrm>
          <a:prstGeom prst="rect">
            <a:avLst/>
          </a:prstGeom>
          <a:noFill/>
        </p:spPr>
        <p:txBody>
          <a:bodyPr wrap="square">
            <a:spAutoFit/>
          </a:bodyPr>
          <a:lstStyle/>
          <a:p>
            <a:r>
              <a:rPr lang="zh-CN" altLang="en-US" dirty="0">
                <a:solidFill>
                  <a:schemeClr val="tx1">
                    <a:lumMod val="50000"/>
                    <a:lumOff val="50000"/>
                  </a:schemeClr>
                </a:solidFill>
                <a:cs typeface="+mn-ea"/>
              </a:rPr>
              <a:t>力与运动</a:t>
            </a:r>
            <a:endParaRPr lang="en-US" altLang="zh-CN"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37412373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1785040"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Force </a:t>
                </a:r>
                <a:r>
                  <a:rPr lang="zh-CN" altLang="en-US" sz="3200" dirty="0">
                    <a:latin typeface="微软雅黑" panose="020B0503020204020204" pitchFamily="34" charset="-122"/>
                    <a:ea typeface="微软雅黑" panose="020B0503020204020204" pitchFamily="34" charset="-122"/>
                  </a:rPr>
                  <a:t>力</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6" name="文本框 5">
            <a:extLst>
              <a:ext uri="{FF2B5EF4-FFF2-40B4-BE49-F238E27FC236}">
                <a16:creationId xmlns:a16="http://schemas.microsoft.com/office/drawing/2014/main" id="{DA9D076B-11BD-7B57-A2FE-9FC3DD333280}"/>
              </a:ext>
            </a:extLst>
          </p:cNvPr>
          <p:cNvSpPr txBox="1"/>
          <p:nvPr/>
        </p:nvSpPr>
        <p:spPr>
          <a:xfrm>
            <a:off x="542695" y="1420028"/>
            <a:ext cx="6375400" cy="2031325"/>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我们可以施加力给动态物体加速度，</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从而影响它们的运动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譬如：</a:t>
            </a:r>
            <a:endParaRPr lang="en-US" altLang="zh-CN" sz="1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重力</a:t>
            </a:r>
            <a:endParaRPr lang="en-US" altLang="zh-CN" sz="1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弹</a:t>
            </a:r>
            <a:r>
              <a:rPr lang="zh-CN" altLang="en-US" sz="1800" dirty="0">
                <a:latin typeface="微软雅黑" panose="020B0503020204020204" pitchFamily="34" charset="-122"/>
                <a:ea typeface="微软雅黑" panose="020B0503020204020204" pitchFamily="34" charset="-122"/>
              </a:rPr>
              <a:t>力</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摩擦力等</a:t>
            </a:r>
            <a:endParaRPr lang="en-US" altLang="zh-CN" sz="1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以及冲量</a:t>
            </a:r>
            <a:endParaRPr lang="zh-CN" altLang="en-US" dirty="0"/>
          </a:p>
        </p:txBody>
      </p:sp>
      <p:pic>
        <p:nvPicPr>
          <p:cNvPr id="8" name="图片 7">
            <a:extLst>
              <a:ext uri="{FF2B5EF4-FFF2-40B4-BE49-F238E27FC236}">
                <a16:creationId xmlns:a16="http://schemas.microsoft.com/office/drawing/2014/main" id="{D65B08F2-3468-559B-93B5-A4658F2F6322}"/>
              </a:ext>
            </a:extLst>
          </p:cNvPr>
          <p:cNvPicPr>
            <a:picLocks noChangeAspect="1"/>
          </p:cNvPicPr>
          <p:nvPr/>
        </p:nvPicPr>
        <p:blipFill>
          <a:blip r:embed="rId3"/>
          <a:stretch>
            <a:fillRect/>
          </a:stretch>
        </p:blipFill>
        <p:spPr>
          <a:xfrm>
            <a:off x="4710524" y="1701111"/>
            <a:ext cx="6580952" cy="4495238"/>
          </a:xfrm>
          <a:prstGeom prst="rect">
            <a:avLst/>
          </a:prstGeom>
        </p:spPr>
      </p:pic>
    </p:spTree>
    <p:extLst>
      <p:ext uri="{BB962C8B-B14F-4D97-AF65-F5344CB8AC3E}">
        <p14:creationId xmlns:p14="http://schemas.microsoft.com/office/powerpoint/2010/main" val="33476484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2565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Movement </a:t>
                </a:r>
                <a:r>
                  <a:rPr lang="zh-CN" altLang="en-US" sz="3200" dirty="0">
                    <a:latin typeface="微软雅黑" panose="020B0503020204020204" pitchFamily="34" charset="-122"/>
                    <a:ea typeface="微软雅黑" panose="020B0503020204020204" pitchFamily="34" charset="-122"/>
                  </a:rPr>
                  <a:t>移动</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FBA23B66-412D-CF78-EDF6-5CA7E5458763}"/>
              </a:ext>
            </a:extLst>
          </p:cNvPr>
          <p:cNvSpPr txBox="1"/>
          <p:nvPr/>
        </p:nvSpPr>
        <p:spPr>
          <a:xfrm>
            <a:off x="542694" y="1262417"/>
            <a:ext cx="10557105" cy="646331"/>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牛顿第一定律</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任何物体都要保持匀速直线运动或静止状态，直到外力迫使它改变运动状态为止</a:t>
            </a:r>
            <a:endParaRPr lang="zh-CN" altLang="en-US" dirty="0"/>
          </a:p>
        </p:txBody>
      </p:sp>
      <p:pic>
        <p:nvPicPr>
          <p:cNvPr id="6" name="图片 5">
            <a:extLst>
              <a:ext uri="{FF2B5EF4-FFF2-40B4-BE49-F238E27FC236}">
                <a16:creationId xmlns:a16="http://schemas.microsoft.com/office/drawing/2014/main" id="{A0C4ADD7-985B-2B65-AFFB-5FC2EAA34D95}"/>
              </a:ext>
            </a:extLst>
          </p:cNvPr>
          <p:cNvPicPr>
            <a:picLocks noChangeAspect="1"/>
          </p:cNvPicPr>
          <p:nvPr/>
        </p:nvPicPr>
        <p:blipFill>
          <a:blip r:embed="rId3"/>
          <a:stretch>
            <a:fillRect/>
          </a:stretch>
        </p:blipFill>
        <p:spPr>
          <a:xfrm>
            <a:off x="381707" y="2248514"/>
            <a:ext cx="11314286" cy="3990476"/>
          </a:xfrm>
          <a:prstGeom prst="rect">
            <a:avLst/>
          </a:prstGeom>
        </p:spPr>
      </p:pic>
    </p:spTree>
    <p:extLst>
      <p:ext uri="{BB962C8B-B14F-4D97-AF65-F5344CB8AC3E}">
        <p14:creationId xmlns:p14="http://schemas.microsoft.com/office/powerpoint/2010/main" val="11458562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2565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Movement </a:t>
                </a:r>
                <a:r>
                  <a:rPr lang="zh-CN" altLang="en-US" sz="3200" dirty="0">
                    <a:latin typeface="微软雅黑" panose="020B0503020204020204" pitchFamily="34" charset="-122"/>
                    <a:ea typeface="微软雅黑" panose="020B0503020204020204" pitchFamily="34" charset="-122"/>
                  </a:rPr>
                  <a:t>移动</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FBA23B66-412D-CF78-EDF6-5CA7E5458763}"/>
              </a:ext>
            </a:extLst>
          </p:cNvPr>
          <p:cNvSpPr txBox="1"/>
          <p:nvPr/>
        </p:nvSpPr>
        <p:spPr>
          <a:xfrm>
            <a:off x="542694" y="1262417"/>
            <a:ext cx="10557105" cy="923330"/>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牛顿第二定律</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物体加速度的大小跟作用力成正比，跟物体的质量成反比，且与物体质量的倒数成正比；加速度的方向跟作用力的方向相同</a:t>
            </a:r>
            <a:endParaRPr lang="zh-CN" altLang="en-US" dirty="0"/>
          </a:p>
        </p:txBody>
      </p:sp>
      <p:pic>
        <p:nvPicPr>
          <p:cNvPr id="5" name="图片 4">
            <a:extLst>
              <a:ext uri="{FF2B5EF4-FFF2-40B4-BE49-F238E27FC236}">
                <a16:creationId xmlns:a16="http://schemas.microsoft.com/office/drawing/2014/main" id="{29A9ED90-D6EA-2DE7-916F-E6530CD3DCAE}"/>
              </a:ext>
            </a:extLst>
          </p:cNvPr>
          <p:cNvPicPr>
            <a:picLocks noChangeAspect="1"/>
          </p:cNvPicPr>
          <p:nvPr/>
        </p:nvPicPr>
        <p:blipFill>
          <a:blip r:embed="rId3"/>
          <a:stretch>
            <a:fillRect/>
          </a:stretch>
        </p:blipFill>
        <p:spPr>
          <a:xfrm>
            <a:off x="481707" y="2221683"/>
            <a:ext cx="11114286" cy="4380952"/>
          </a:xfrm>
          <a:prstGeom prst="rect">
            <a:avLst/>
          </a:prstGeom>
        </p:spPr>
      </p:pic>
    </p:spTree>
    <p:extLst>
      <p:ext uri="{BB962C8B-B14F-4D97-AF65-F5344CB8AC3E}">
        <p14:creationId xmlns:p14="http://schemas.microsoft.com/office/powerpoint/2010/main" val="33739859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2565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Movement </a:t>
                </a:r>
                <a:r>
                  <a:rPr lang="zh-CN" altLang="en-US" sz="3200" dirty="0">
                    <a:latin typeface="微软雅黑" panose="020B0503020204020204" pitchFamily="34" charset="-122"/>
                    <a:ea typeface="微软雅黑" panose="020B0503020204020204" pitchFamily="34" charset="-122"/>
                  </a:rPr>
                  <a:t>移动</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FBA23B66-412D-CF78-EDF6-5CA7E5458763}"/>
              </a:ext>
            </a:extLst>
          </p:cNvPr>
          <p:cNvSpPr txBox="1"/>
          <p:nvPr/>
        </p:nvSpPr>
        <p:spPr>
          <a:xfrm>
            <a:off x="542694" y="1262417"/>
            <a:ext cx="10557105"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在不停变化的力下进行移动</a:t>
            </a:r>
            <a:endParaRPr lang="zh-CN" altLang="en-US" dirty="0"/>
          </a:p>
        </p:txBody>
      </p:sp>
      <p:pic>
        <p:nvPicPr>
          <p:cNvPr id="6" name="图片 5">
            <a:extLst>
              <a:ext uri="{FF2B5EF4-FFF2-40B4-BE49-F238E27FC236}">
                <a16:creationId xmlns:a16="http://schemas.microsoft.com/office/drawing/2014/main" id="{9E2280FC-FCB5-A1EF-3F8F-AE863D5F68AE}"/>
              </a:ext>
            </a:extLst>
          </p:cNvPr>
          <p:cNvPicPr>
            <a:picLocks noChangeAspect="1"/>
          </p:cNvPicPr>
          <p:nvPr/>
        </p:nvPicPr>
        <p:blipFill>
          <a:blip r:embed="rId3"/>
          <a:stretch>
            <a:fillRect/>
          </a:stretch>
        </p:blipFill>
        <p:spPr>
          <a:xfrm>
            <a:off x="367735" y="2184098"/>
            <a:ext cx="5695238" cy="3838095"/>
          </a:xfrm>
          <a:prstGeom prst="rect">
            <a:avLst/>
          </a:prstGeom>
        </p:spPr>
      </p:pic>
      <p:pic>
        <p:nvPicPr>
          <p:cNvPr id="8" name="图片 7">
            <a:extLst>
              <a:ext uri="{FF2B5EF4-FFF2-40B4-BE49-F238E27FC236}">
                <a16:creationId xmlns:a16="http://schemas.microsoft.com/office/drawing/2014/main" id="{4CD459D5-0453-4511-14FA-3311671EAD69}"/>
              </a:ext>
            </a:extLst>
          </p:cNvPr>
          <p:cNvPicPr>
            <a:picLocks noChangeAspect="1"/>
          </p:cNvPicPr>
          <p:nvPr/>
        </p:nvPicPr>
        <p:blipFill>
          <a:blip r:embed="rId4"/>
          <a:stretch>
            <a:fillRect/>
          </a:stretch>
        </p:blipFill>
        <p:spPr>
          <a:xfrm>
            <a:off x="6411459" y="1410807"/>
            <a:ext cx="5266667" cy="3600000"/>
          </a:xfrm>
          <a:prstGeom prst="rect">
            <a:avLst/>
          </a:prstGeom>
        </p:spPr>
      </p:pic>
    </p:spTree>
    <p:extLst>
      <p:ext uri="{BB962C8B-B14F-4D97-AF65-F5344CB8AC3E}">
        <p14:creationId xmlns:p14="http://schemas.microsoft.com/office/powerpoint/2010/main" val="408576810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2565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Movement </a:t>
                </a:r>
                <a:r>
                  <a:rPr lang="zh-CN" altLang="en-US" sz="3200" dirty="0">
                    <a:latin typeface="微软雅黑" panose="020B0503020204020204" pitchFamily="34" charset="-122"/>
                    <a:ea typeface="微软雅黑" panose="020B0503020204020204" pitchFamily="34" charset="-122"/>
                  </a:rPr>
                  <a:t>移动</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FBA23B66-412D-CF78-EDF6-5CA7E5458763}"/>
              </a:ext>
            </a:extLst>
          </p:cNvPr>
          <p:cNvSpPr txBox="1"/>
          <p:nvPr/>
        </p:nvSpPr>
        <p:spPr>
          <a:xfrm>
            <a:off x="542694" y="1262417"/>
            <a:ext cx="10557105" cy="2585323"/>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积分运动方程</a:t>
            </a:r>
            <a:endParaRPr lang="en-US" altLang="zh-CN" b="1" dirty="0">
              <a:latin typeface="微软雅黑" panose="020B0503020204020204" pitchFamily="34" charset="-122"/>
              <a:ea typeface="微软雅黑" panose="020B0503020204020204" pitchFamily="34" charset="-122"/>
            </a:endParaRPr>
          </a:p>
          <a:p>
            <a:r>
              <a:rPr lang="en-US" altLang="zh-CN" sz="1600" b="0" i="0" dirty="0">
                <a:solidFill>
                  <a:srgbClr val="000080"/>
                </a:solidFill>
                <a:effectLst/>
                <a:latin typeface="Roboto Mono" panose="00000009000000000000" pitchFamily="49" charset="0"/>
              </a:rPr>
              <a:t>double</a:t>
            </a:r>
            <a:r>
              <a:rPr lang="en-US" altLang="zh-CN" sz="1600" b="0" i="0" dirty="0">
                <a:solidFill>
                  <a:srgbClr val="333333"/>
                </a:solidFill>
                <a:effectLst/>
                <a:latin typeface="Roboto Mono" panose="00000009000000000000" pitchFamily="49" charset="0"/>
              </a:rPr>
              <a:t> t = </a:t>
            </a:r>
            <a:r>
              <a:rPr lang="en-US" altLang="zh-CN" sz="1600" b="0" i="0" dirty="0">
                <a:solidFill>
                  <a:srgbClr val="008080"/>
                </a:solidFill>
                <a:effectLst/>
                <a:latin typeface="Roboto Mono" panose="00000009000000000000" pitchFamily="49" charset="0"/>
              </a:rPr>
              <a:t>0</a:t>
            </a:r>
            <a:r>
              <a:rPr lang="en-US" altLang="zh-CN" sz="1600" b="0" i="0" dirty="0">
                <a:solidFill>
                  <a:srgbClr val="333333"/>
                </a:solidFill>
                <a:effectLst/>
                <a:latin typeface="Roboto Mono" panose="00000009000000000000" pitchFamily="49" charset="0"/>
              </a:rPr>
              <a:t>.</a:t>
            </a:r>
            <a:r>
              <a:rPr lang="en-US" altLang="zh-CN" sz="1600" b="0" i="0" dirty="0">
                <a:solidFill>
                  <a:srgbClr val="008080"/>
                </a:solidFill>
                <a:effectLst/>
                <a:latin typeface="Roboto Mono" panose="00000009000000000000" pitchFamily="49" charset="0"/>
              </a:rPr>
              <a:t>0</a:t>
            </a:r>
            <a:r>
              <a:rPr lang="en-US" altLang="zh-CN" sz="1600" b="0" i="0" dirty="0">
                <a:solidFill>
                  <a:srgbClr val="333333"/>
                </a:solidFill>
                <a:effectLst/>
                <a:latin typeface="Roboto Mono" panose="00000009000000000000" pitchFamily="49" charset="0"/>
              </a:rPr>
              <a:t>; </a:t>
            </a:r>
          </a:p>
          <a:p>
            <a:r>
              <a:rPr lang="en-US" altLang="zh-CN" sz="1600" b="0" i="0" dirty="0">
                <a:solidFill>
                  <a:srgbClr val="000080"/>
                </a:solidFill>
                <a:effectLst/>
                <a:latin typeface="Roboto Mono" panose="00000009000000000000" pitchFamily="49" charset="0"/>
              </a:rPr>
              <a:t>float</a:t>
            </a:r>
            <a:r>
              <a:rPr lang="en-US" altLang="zh-CN" sz="1600" b="0" i="0" dirty="0">
                <a:solidFill>
                  <a:srgbClr val="333333"/>
                </a:solidFill>
                <a:effectLst/>
                <a:latin typeface="Roboto Mono" panose="00000009000000000000" pitchFamily="49" charset="0"/>
              </a:rPr>
              <a:t> dt = </a:t>
            </a:r>
            <a:r>
              <a:rPr lang="en-US" altLang="zh-CN" sz="1600" b="0" i="0" dirty="0">
                <a:solidFill>
                  <a:srgbClr val="008080"/>
                </a:solidFill>
                <a:effectLst/>
                <a:latin typeface="Roboto Mono" panose="00000009000000000000" pitchFamily="49" charset="0"/>
              </a:rPr>
              <a:t>1</a:t>
            </a:r>
            <a:r>
              <a:rPr lang="en-US" altLang="zh-CN" sz="1600" b="0" i="0" dirty="0">
                <a:solidFill>
                  <a:srgbClr val="333333"/>
                </a:solidFill>
                <a:effectLst/>
                <a:latin typeface="Roboto Mono" panose="00000009000000000000" pitchFamily="49" charset="0"/>
              </a:rPr>
              <a:t>.0f;</a:t>
            </a:r>
          </a:p>
          <a:p>
            <a:r>
              <a:rPr lang="en-US" altLang="zh-CN" sz="1600" b="0" i="0" dirty="0">
                <a:solidFill>
                  <a:srgbClr val="000080"/>
                </a:solidFill>
                <a:effectLst/>
                <a:latin typeface="Roboto Mono" panose="00000009000000000000" pitchFamily="49" charset="0"/>
              </a:rPr>
              <a:t>float</a:t>
            </a:r>
            <a:r>
              <a:rPr lang="en-US" altLang="zh-CN" sz="1600" b="0" i="0" dirty="0">
                <a:solidFill>
                  <a:srgbClr val="333333"/>
                </a:solidFill>
                <a:effectLst/>
                <a:latin typeface="Roboto Mono" panose="00000009000000000000" pitchFamily="49" charset="0"/>
              </a:rPr>
              <a:t> velocity = </a:t>
            </a:r>
            <a:r>
              <a:rPr lang="en-US" altLang="zh-CN" sz="1600" b="0" i="0" dirty="0">
                <a:solidFill>
                  <a:srgbClr val="008080"/>
                </a:solidFill>
                <a:effectLst/>
                <a:latin typeface="Roboto Mono" panose="00000009000000000000" pitchFamily="49" charset="0"/>
              </a:rPr>
              <a:t>0</a:t>
            </a:r>
            <a:r>
              <a:rPr lang="en-US" altLang="zh-CN" sz="1600" b="0" i="0" dirty="0">
                <a:solidFill>
                  <a:srgbClr val="333333"/>
                </a:solidFill>
                <a:effectLst/>
                <a:latin typeface="Roboto Mono" panose="00000009000000000000" pitchFamily="49" charset="0"/>
              </a:rPr>
              <a:t>.0f; </a:t>
            </a:r>
            <a:r>
              <a:rPr lang="en-US" altLang="zh-CN" sz="1600" b="0" i="0" dirty="0">
                <a:solidFill>
                  <a:srgbClr val="000080"/>
                </a:solidFill>
                <a:effectLst/>
                <a:latin typeface="Roboto Mono" panose="00000009000000000000" pitchFamily="49" charset="0"/>
              </a:rPr>
              <a:t>float</a:t>
            </a:r>
            <a:r>
              <a:rPr lang="en-US" altLang="zh-CN" sz="1600" b="0" i="0" dirty="0">
                <a:solidFill>
                  <a:srgbClr val="333333"/>
                </a:solidFill>
                <a:effectLst/>
                <a:latin typeface="Roboto Mono" panose="00000009000000000000" pitchFamily="49" charset="0"/>
              </a:rPr>
              <a:t> position = </a:t>
            </a:r>
            <a:r>
              <a:rPr lang="en-US" altLang="zh-CN" sz="1600" b="0" i="0" dirty="0">
                <a:solidFill>
                  <a:srgbClr val="008080"/>
                </a:solidFill>
                <a:effectLst/>
                <a:latin typeface="Roboto Mono" panose="00000009000000000000" pitchFamily="49" charset="0"/>
              </a:rPr>
              <a:t>0</a:t>
            </a:r>
            <a:r>
              <a:rPr lang="en-US" altLang="zh-CN" sz="1600" b="0" i="0" dirty="0">
                <a:solidFill>
                  <a:srgbClr val="333333"/>
                </a:solidFill>
                <a:effectLst/>
                <a:latin typeface="Roboto Mono" panose="00000009000000000000" pitchFamily="49" charset="0"/>
              </a:rPr>
              <a:t>.0f; </a:t>
            </a:r>
            <a:r>
              <a:rPr lang="en-US" altLang="zh-CN" sz="1600" b="0" i="0" dirty="0">
                <a:solidFill>
                  <a:srgbClr val="000080"/>
                </a:solidFill>
                <a:effectLst/>
                <a:latin typeface="Roboto Mono" panose="00000009000000000000" pitchFamily="49" charset="0"/>
              </a:rPr>
              <a:t>float</a:t>
            </a:r>
            <a:r>
              <a:rPr lang="en-US" altLang="zh-CN" sz="1600" b="0" i="0" dirty="0">
                <a:solidFill>
                  <a:srgbClr val="333333"/>
                </a:solidFill>
                <a:effectLst/>
                <a:latin typeface="Roboto Mono" panose="00000009000000000000" pitchFamily="49" charset="0"/>
              </a:rPr>
              <a:t> force = </a:t>
            </a:r>
            <a:r>
              <a:rPr lang="en-US" altLang="zh-CN" sz="1600" b="0" i="0" dirty="0">
                <a:solidFill>
                  <a:srgbClr val="008080"/>
                </a:solidFill>
                <a:effectLst/>
                <a:latin typeface="Roboto Mono" panose="00000009000000000000" pitchFamily="49" charset="0"/>
              </a:rPr>
              <a:t>10</a:t>
            </a:r>
            <a:r>
              <a:rPr lang="en-US" altLang="zh-CN" sz="1600" b="0" i="0" dirty="0">
                <a:solidFill>
                  <a:srgbClr val="333333"/>
                </a:solidFill>
                <a:effectLst/>
                <a:latin typeface="Roboto Mono" panose="00000009000000000000" pitchFamily="49" charset="0"/>
              </a:rPr>
              <a:t>.0f; </a:t>
            </a:r>
            <a:r>
              <a:rPr lang="en-US" altLang="zh-CN" sz="1600" b="0" i="0" dirty="0">
                <a:solidFill>
                  <a:srgbClr val="000080"/>
                </a:solidFill>
                <a:effectLst/>
                <a:latin typeface="Roboto Mono" panose="00000009000000000000" pitchFamily="49" charset="0"/>
              </a:rPr>
              <a:t>float</a:t>
            </a:r>
            <a:r>
              <a:rPr lang="en-US" altLang="zh-CN" sz="1600" b="0" i="0" dirty="0">
                <a:solidFill>
                  <a:srgbClr val="333333"/>
                </a:solidFill>
                <a:effectLst/>
                <a:latin typeface="Roboto Mono" panose="00000009000000000000" pitchFamily="49" charset="0"/>
              </a:rPr>
              <a:t> mass = </a:t>
            </a:r>
            <a:r>
              <a:rPr lang="en-US" altLang="zh-CN" sz="1600" b="0" i="0" dirty="0">
                <a:solidFill>
                  <a:srgbClr val="008080"/>
                </a:solidFill>
                <a:effectLst/>
                <a:latin typeface="Roboto Mono" panose="00000009000000000000" pitchFamily="49" charset="0"/>
              </a:rPr>
              <a:t>1</a:t>
            </a:r>
            <a:r>
              <a:rPr lang="en-US" altLang="zh-CN" sz="1600" b="0" i="0" dirty="0">
                <a:solidFill>
                  <a:srgbClr val="333333"/>
                </a:solidFill>
                <a:effectLst/>
                <a:latin typeface="Roboto Mono" panose="00000009000000000000" pitchFamily="49" charset="0"/>
              </a:rPr>
              <a:t>.0f; </a:t>
            </a:r>
          </a:p>
          <a:p>
            <a:r>
              <a:rPr lang="en-US" altLang="zh-CN" sz="1600" b="0" i="0" dirty="0">
                <a:solidFill>
                  <a:srgbClr val="000080"/>
                </a:solidFill>
                <a:effectLst/>
                <a:latin typeface="Roboto Mono" panose="00000009000000000000" pitchFamily="49" charset="0"/>
              </a:rPr>
              <a:t>while</a:t>
            </a:r>
            <a:r>
              <a:rPr lang="en-US" altLang="zh-CN" sz="1600" b="0" i="0" dirty="0">
                <a:solidFill>
                  <a:srgbClr val="333333"/>
                </a:solidFill>
                <a:effectLst/>
                <a:latin typeface="Roboto Mono" panose="00000009000000000000" pitchFamily="49" charset="0"/>
              </a:rPr>
              <a:t> ( t &lt;= </a:t>
            </a:r>
            <a:r>
              <a:rPr lang="en-US" altLang="zh-CN" sz="1600" b="0" i="0" dirty="0">
                <a:solidFill>
                  <a:srgbClr val="008080"/>
                </a:solidFill>
                <a:effectLst/>
                <a:latin typeface="Roboto Mono" panose="00000009000000000000" pitchFamily="49" charset="0"/>
              </a:rPr>
              <a:t>10</a:t>
            </a:r>
            <a:r>
              <a:rPr lang="en-US" altLang="zh-CN" sz="1600" b="0" i="0" dirty="0">
                <a:solidFill>
                  <a:srgbClr val="333333"/>
                </a:solidFill>
                <a:effectLst/>
                <a:latin typeface="Roboto Mono" panose="00000009000000000000" pitchFamily="49" charset="0"/>
              </a:rPr>
              <a:t>.</a:t>
            </a:r>
            <a:r>
              <a:rPr lang="en-US" altLang="zh-CN" sz="1600" b="0" i="0" dirty="0">
                <a:solidFill>
                  <a:srgbClr val="008080"/>
                </a:solidFill>
                <a:effectLst/>
                <a:latin typeface="Roboto Mono" panose="00000009000000000000" pitchFamily="49" charset="0"/>
              </a:rPr>
              <a:t>0</a:t>
            </a:r>
            <a:r>
              <a:rPr lang="en-US" altLang="zh-CN" sz="1600" b="0" i="0" dirty="0">
                <a:solidFill>
                  <a:srgbClr val="333333"/>
                </a:solidFill>
                <a:effectLst/>
                <a:latin typeface="Roboto Mono" panose="00000009000000000000" pitchFamily="49" charset="0"/>
              </a:rPr>
              <a:t> )</a:t>
            </a:r>
            <a:endParaRPr lang="en-US" altLang="zh-CN" sz="1600" dirty="0">
              <a:solidFill>
                <a:srgbClr val="333333"/>
              </a:solidFill>
              <a:latin typeface="Roboto Mono" panose="00000009000000000000" pitchFamily="49" charset="0"/>
            </a:endParaRPr>
          </a:p>
          <a:p>
            <a:r>
              <a:rPr lang="en-US" altLang="zh-CN" sz="1600" b="0" i="0" dirty="0">
                <a:solidFill>
                  <a:srgbClr val="333333"/>
                </a:solidFill>
                <a:effectLst/>
                <a:latin typeface="Roboto Mono" panose="00000009000000000000" pitchFamily="49" charset="0"/>
              </a:rPr>
              <a:t>{</a:t>
            </a:r>
          </a:p>
          <a:p>
            <a:r>
              <a:rPr lang="en-US" altLang="zh-CN" sz="1600" dirty="0">
                <a:solidFill>
                  <a:srgbClr val="333333"/>
                </a:solidFill>
                <a:latin typeface="Roboto Mono" panose="00000009000000000000" pitchFamily="49" charset="0"/>
              </a:rPr>
              <a:t>	</a:t>
            </a:r>
            <a:r>
              <a:rPr lang="en-US" altLang="zh-CN" sz="1600" b="0" i="0" dirty="0">
                <a:solidFill>
                  <a:srgbClr val="000080"/>
                </a:solidFill>
                <a:effectLst/>
                <a:latin typeface="Roboto Mono" panose="00000009000000000000" pitchFamily="49" charset="0"/>
              </a:rPr>
              <a:t>position</a:t>
            </a:r>
            <a:r>
              <a:rPr lang="en-US" altLang="zh-CN" sz="1600" b="0" i="0" dirty="0">
                <a:solidFill>
                  <a:srgbClr val="333333"/>
                </a:solidFill>
                <a:effectLst/>
                <a:latin typeface="Roboto Mono" panose="00000009000000000000" pitchFamily="49" charset="0"/>
              </a:rPr>
              <a:t> = position + velocity * dt; </a:t>
            </a:r>
            <a:endParaRPr lang="en-US" altLang="zh-CN" sz="1600" dirty="0">
              <a:solidFill>
                <a:srgbClr val="333333"/>
              </a:solidFill>
              <a:latin typeface="Roboto Mono" panose="00000009000000000000" pitchFamily="49" charset="0"/>
            </a:endParaRPr>
          </a:p>
          <a:p>
            <a:r>
              <a:rPr lang="en-US" altLang="zh-CN" sz="1600" b="0" i="0" dirty="0">
                <a:solidFill>
                  <a:srgbClr val="333333"/>
                </a:solidFill>
                <a:effectLst/>
                <a:latin typeface="Roboto Mono" panose="00000009000000000000" pitchFamily="49" charset="0"/>
              </a:rPr>
              <a:t>	</a:t>
            </a:r>
            <a:r>
              <a:rPr lang="en-US" altLang="zh-CN" sz="1600" b="0" i="0" dirty="0">
                <a:solidFill>
                  <a:srgbClr val="000080"/>
                </a:solidFill>
                <a:effectLst/>
                <a:latin typeface="Roboto Mono" panose="00000009000000000000" pitchFamily="49" charset="0"/>
              </a:rPr>
              <a:t>velocity</a:t>
            </a:r>
            <a:r>
              <a:rPr lang="en-US" altLang="zh-CN" sz="1600" b="0" i="0" dirty="0">
                <a:solidFill>
                  <a:srgbClr val="333333"/>
                </a:solidFill>
                <a:effectLst/>
                <a:latin typeface="Roboto Mono" panose="00000009000000000000" pitchFamily="49" charset="0"/>
              </a:rPr>
              <a:t> = velocity + ( force / mass ) * dt; </a:t>
            </a:r>
          </a:p>
          <a:p>
            <a:r>
              <a:rPr lang="en-US" altLang="zh-CN" sz="1600" dirty="0">
                <a:solidFill>
                  <a:srgbClr val="333333"/>
                </a:solidFill>
                <a:latin typeface="Roboto Mono" panose="00000009000000000000" pitchFamily="49" charset="0"/>
              </a:rPr>
              <a:t>	</a:t>
            </a:r>
            <a:r>
              <a:rPr lang="en-US" altLang="zh-CN" sz="1600" b="0" i="0" dirty="0">
                <a:solidFill>
                  <a:srgbClr val="000080"/>
                </a:solidFill>
                <a:effectLst/>
                <a:latin typeface="Roboto Mono" panose="00000009000000000000" pitchFamily="49" charset="0"/>
              </a:rPr>
              <a:t>t</a:t>
            </a:r>
            <a:r>
              <a:rPr lang="en-US" altLang="zh-CN" sz="1600" b="0" i="0" dirty="0">
                <a:solidFill>
                  <a:srgbClr val="333333"/>
                </a:solidFill>
                <a:effectLst/>
                <a:latin typeface="Roboto Mono" panose="00000009000000000000" pitchFamily="49" charset="0"/>
              </a:rPr>
              <a:t> += dt; </a:t>
            </a:r>
          </a:p>
          <a:p>
            <a:r>
              <a:rPr lang="en-US" altLang="zh-CN" sz="1600" b="0" i="0" dirty="0">
                <a:solidFill>
                  <a:srgbClr val="333333"/>
                </a:solidFill>
                <a:effectLst/>
                <a:latin typeface="Roboto Mono" panose="00000009000000000000" pitchFamily="49" charset="0"/>
              </a:rPr>
              <a:t>}</a:t>
            </a:r>
          </a:p>
        </p:txBody>
      </p:sp>
      <p:sp>
        <p:nvSpPr>
          <p:cNvPr id="8" name="文本框 7">
            <a:extLst>
              <a:ext uri="{FF2B5EF4-FFF2-40B4-BE49-F238E27FC236}">
                <a16:creationId xmlns:a16="http://schemas.microsoft.com/office/drawing/2014/main" id="{6BE79C78-0882-B9E3-8D60-FD652ED16D64}"/>
              </a:ext>
            </a:extLst>
          </p:cNvPr>
          <p:cNvSpPr txBox="1"/>
          <p:nvPr/>
        </p:nvSpPr>
        <p:spPr>
          <a:xfrm>
            <a:off x="5626100" y="3429000"/>
            <a:ext cx="7239000" cy="3416320"/>
          </a:xfrm>
          <a:prstGeom prst="rect">
            <a:avLst/>
          </a:prstGeom>
          <a:noFill/>
        </p:spPr>
        <p:txBody>
          <a:bodyPr wrap="square">
            <a:spAutoFit/>
          </a:bodyPr>
          <a:lstStyle/>
          <a:p>
            <a:r>
              <a:rPr lang="zh-CN" altLang="en-US" b="0" i="0" dirty="0">
                <a:solidFill>
                  <a:srgbClr val="333333"/>
                </a:solidFill>
                <a:effectLst/>
                <a:latin typeface="Roboto Mono" panose="00000009000000000000" pitchFamily="49" charset="0"/>
              </a:rPr>
              <a:t>查看其结果</a:t>
            </a:r>
            <a:endParaRPr lang="en-US" altLang="zh-CN" b="0" i="0" dirty="0">
              <a:solidFill>
                <a:srgbClr val="333333"/>
              </a:solidFill>
              <a:effectLst/>
              <a:latin typeface="Roboto Mono" panose="00000009000000000000" pitchFamily="49" charset="0"/>
            </a:endParaRP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0: position = 0 velocity = 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1: position = 0 velocity = 10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2: position = 10 velocity = 20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3: position = 30 velocity = 30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4: position = 60 velocity = 40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5: position = 100 velocity = 50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6: position = 150 velocity = 60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7: position = 210 velocity = 70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8: position = 280 velocity = 80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9: position = 360 velocity = 90</a:t>
            </a:r>
            <a:r>
              <a:rPr lang="en-US" altLang="zh-CN" b="0" i="0" dirty="0">
                <a:solidFill>
                  <a:srgbClr val="333333"/>
                </a:solidFill>
                <a:effectLst/>
                <a:latin typeface="Roboto Mono" panose="00000009000000000000" pitchFamily="49" charset="0"/>
              </a:rPr>
              <a:t> </a:t>
            </a: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10: position = 450 velocity = 100</a:t>
            </a:r>
            <a:endParaRPr lang="zh-CN" altLang="en-US" dirty="0"/>
          </a:p>
        </p:txBody>
      </p:sp>
    </p:spTree>
    <p:extLst>
      <p:ext uri="{BB962C8B-B14F-4D97-AF65-F5344CB8AC3E}">
        <p14:creationId xmlns:p14="http://schemas.microsoft.com/office/powerpoint/2010/main" val="31481626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2565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Movement </a:t>
                </a:r>
                <a:r>
                  <a:rPr lang="zh-CN" altLang="en-US" sz="3200" dirty="0">
                    <a:latin typeface="微软雅黑" panose="020B0503020204020204" pitchFamily="34" charset="-122"/>
                    <a:ea typeface="微软雅黑" panose="020B0503020204020204" pitchFamily="34" charset="-122"/>
                  </a:rPr>
                  <a:t>移动</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2308324"/>
          </a:xfrm>
          <a:prstGeom prst="rect">
            <a:avLst/>
          </a:prstGeom>
          <a:noFill/>
        </p:spPr>
        <p:txBody>
          <a:bodyPr wrap="square">
            <a:spAutoFit/>
          </a:bodyPr>
          <a:lstStyle/>
          <a:p>
            <a:pPr algn="l"/>
            <a:r>
              <a:rPr lang="en-US" altLang="zh-CN" b="1" i="0" dirty="0">
                <a:solidFill>
                  <a:srgbClr val="313131"/>
                </a:solidFill>
                <a:effectLst/>
                <a:latin typeface="Lato" panose="020F0502020204030204" pitchFamily="34" charset="0"/>
              </a:rPr>
              <a:t>Explicit Euler </a:t>
            </a:r>
            <a:r>
              <a:rPr lang="zh-CN" altLang="en-US" b="1" i="0" dirty="0">
                <a:solidFill>
                  <a:srgbClr val="313131"/>
                </a:solidFill>
                <a:effectLst/>
                <a:latin typeface="Lato" panose="020F0502020204030204" pitchFamily="34" charset="0"/>
              </a:rPr>
              <a:t>显式欧拉</a:t>
            </a:r>
            <a:endParaRPr lang="en-US" altLang="zh-CN" b="1" i="0" dirty="0">
              <a:solidFill>
                <a:srgbClr val="313131"/>
              </a:solidFill>
              <a:effectLst/>
              <a:latin typeface="Lato" panose="020F0502020204030204" pitchFamily="34" charset="0"/>
            </a:endParaRPr>
          </a:p>
          <a:p>
            <a:pPr algn="l"/>
            <a:endParaRPr lang="en-US" altLang="zh-CN" dirty="0">
              <a:solidFill>
                <a:srgbClr val="313131"/>
              </a:solidFill>
              <a:latin typeface="Lato" panose="020F0502020204030204" pitchFamily="34" charset="0"/>
            </a:endParaRPr>
          </a:p>
          <a:p>
            <a:pPr algn="l"/>
            <a:r>
              <a:rPr lang="zh-CN" altLang="en-US" b="0" i="0" dirty="0">
                <a:solidFill>
                  <a:srgbClr val="313131"/>
                </a:solidFill>
                <a:effectLst/>
                <a:latin typeface="Lato" panose="020F0502020204030204" pitchFamily="34" charset="0"/>
              </a:rPr>
              <a:t>做个简单计算，求路程</a:t>
            </a:r>
            <a:r>
              <a:rPr lang="en-US" altLang="zh-CN" b="0" i="0" dirty="0">
                <a:solidFill>
                  <a:srgbClr val="313131"/>
                </a:solidFill>
                <a:effectLst/>
                <a:latin typeface="Lato" panose="020F0502020204030204" pitchFamily="34" charset="0"/>
              </a:rPr>
              <a:t>s</a:t>
            </a:r>
          </a:p>
          <a:p>
            <a:pPr algn="l"/>
            <a:r>
              <a:rPr lang="en-US" altLang="zh-CN" b="0" i="0" dirty="0">
                <a:solidFill>
                  <a:srgbClr val="333333"/>
                </a:solidFill>
                <a:effectLst/>
                <a:latin typeface="Roboto Mono" panose="00000009000000000000" pitchFamily="49" charset="0"/>
              </a:rPr>
              <a:t>s = </a:t>
            </a:r>
            <a:r>
              <a:rPr lang="en-US" altLang="zh-CN" b="0" i="0" dirty="0" err="1">
                <a:solidFill>
                  <a:srgbClr val="DD1144"/>
                </a:solidFill>
                <a:effectLst/>
                <a:latin typeface="Roboto Mono" panose="00000009000000000000" pitchFamily="49" charset="0"/>
              </a:rPr>
              <a:t>ut</a:t>
            </a:r>
            <a:r>
              <a:rPr lang="en-US" altLang="zh-CN" b="0" i="0" dirty="0">
                <a:solidFill>
                  <a:srgbClr val="DD1144"/>
                </a:solidFill>
                <a:effectLst/>
                <a:latin typeface="Roboto Mono" panose="00000009000000000000" pitchFamily="49" charset="0"/>
              </a:rPr>
              <a:t> + 0.5at^2</a:t>
            </a:r>
            <a:r>
              <a:rPr lang="en-US" altLang="zh-CN" b="0" i="0" dirty="0">
                <a:solidFill>
                  <a:srgbClr val="333333"/>
                </a:solidFill>
                <a:effectLst/>
                <a:latin typeface="Roboto Mono" panose="00000009000000000000" pitchFamily="49" charset="0"/>
              </a:rPr>
              <a:t> </a:t>
            </a:r>
          </a:p>
          <a:p>
            <a:pPr algn="l"/>
            <a:r>
              <a:rPr lang="en-US" altLang="zh-CN" b="0" i="0" dirty="0">
                <a:solidFill>
                  <a:srgbClr val="333333"/>
                </a:solidFill>
                <a:effectLst/>
                <a:latin typeface="Roboto Mono" panose="00000009000000000000" pitchFamily="49" charset="0"/>
              </a:rPr>
              <a:t>s = </a:t>
            </a:r>
            <a:r>
              <a:rPr lang="en-US" altLang="zh-CN" b="0" i="0" dirty="0">
                <a:solidFill>
                  <a:srgbClr val="DD1144"/>
                </a:solidFill>
                <a:effectLst/>
                <a:latin typeface="Roboto Mono" panose="00000009000000000000" pitchFamily="49" charset="0"/>
              </a:rPr>
              <a:t>0.0*t + 0.5at^2</a:t>
            </a:r>
            <a:r>
              <a:rPr lang="en-US" altLang="zh-CN" b="0" i="0" dirty="0">
                <a:solidFill>
                  <a:srgbClr val="333333"/>
                </a:solidFill>
                <a:effectLst/>
                <a:latin typeface="Roboto Mono" panose="00000009000000000000" pitchFamily="49" charset="0"/>
              </a:rPr>
              <a:t> </a:t>
            </a:r>
          </a:p>
          <a:p>
            <a:pPr algn="l"/>
            <a:r>
              <a:rPr lang="en-US" altLang="zh-CN" b="0" i="0" dirty="0">
                <a:solidFill>
                  <a:srgbClr val="333333"/>
                </a:solidFill>
                <a:effectLst/>
                <a:latin typeface="Roboto Mono" panose="00000009000000000000" pitchFamily="49" charset="0"/>
              </a:rPr>
              <a:t>s = </a:t>
            </a:r>
            <a:r>
              <a:rPr lang="en-US" altLang="zh-CN" b="0" i="0" dirty="0">
                <a:solidFill>
                  <a:srgbClr val="DD1144"/>
                </a:solidFill>
                <a:effectLst/>
                <a:latin typeface="Roboto Mono" panose="00000009000000000000" pitchFamily="49" charset="0"/>
              </a:rPr>
              <a:t>0.5(10)(10^2)</a:t>
            </a:r>
            <a:r>
              <a:rPr lang="en-US" altLang="zh-CN" b="0" i="0" dirty="0">
                <a:solidFill>
                  <a:srgbClr val="333333"/>
                </a:solidFill>
                <a:effectLst/>
                <a:latin typeface="Roboto Mono" panose="00000009000000000000" pitchFamily="49" charset="0"/>
              </a:rPr>
              <a:t> </a:t>
            </a:r>
          </a:p>
          <a:p>
            <a:pPr algn="l"/>
            <a:r>
              <a:rPr lang="en-US" altLang="zh-CN" b="0" i="0" dirty="0">
                <a:solidFill>
                  <a:srgbClr val="333333"/>
                </a:solidFill>
                <a:effectLst/>
                <a:latin typeface="Roboto Mono" panose="00000009000000000000" pitchFamily="49" charset="0"/>
              </a:rPr>
              <a:t>s = </a:t>
            </a:r>
            <a:r>
              <a:rPr lang="en-US" altLang="zh-CN" b="0" i="0" dirty="0">
                <a:solidFill>
                  <a:srgbClr val="DD1144"/>
                </a:solidFill>
                <a:effectLst/>
                <a:latin typeface="Roboto Mono" panose="00000009000000000000" pitchFamily="49" charset="0"/>
              </a:rPr>
              <a:t>0.5(10)(100)</a:t>
            </a:r>
            <a:r>
              <a:rPr lang="en-US" altLang="zh-CN" b="0" i="0" dirty="0">
                <a:solidFill>
                  <a:srgbClr val="333333"/>
                </a:solidFill>
                <a:effectLst/>
                <a:latin typeface="Roboto Mono" panose="00000009000000000000" pitchFamily="49" charset="0"/>
              </a:rPr>
              <a:t> </a:t>
            </a:r>
          </a:p>
          <a:p>
            <a:pPr algn="l"/>
            <a:r>
              <a:rPr lang="en-US" altLang="zh-CN" b="0" i="0" dirty="0">
                <a:solidFill>
                  <a:srgbClr val="333333"/>
                </a:solidFill>
                <a:effectLst/>
                <a:latin typeface="Roboto Mono" panose="00000009000000000000" pitchFamily="49" charset="0"/>
              </a:rPr>
              <a:t>s = </a:t>
            </a:r>
            <a:r>
              <a:rPr lang="en-US" altLang="zh-CN" b="0" i="0" dirty="0">
                <a:solidFill>
                  <a:srgbClr val="DD1144"/>
                </a:solidFill>
                <a:effectLst/>
                <a:latin typeface="Roboto Mono" panose="00000009000000000000" pitchFamily="49" charset="0"/>
              </a:rPr>
              <a:t>500 meters</a:t>
            </a:r>
            <a:endParaRPr lang="zh-CN" altLang="en-US" b="0" i="0" dirty="0">
              <a:solidFill>
                <a:srgbClr val="313131"/>
              </a:solidFill>
              <a:effectLst/>
              <a:latin typeface="Lato" panose="020F0502020204030204" pitchFamily="34" charset="0"/>
            </a:endParaRPr>
          </a:p>
        </p:txBody>
      </p:sp>
      <p:sp>
        <p:nvSpPr>
          <p:cNvPr id="8" name="文本框 7">
            <a:extLst>
              <a:ext uri="{FF2B5EF4-FFF2-40B4-BE49-F238E27FC236}">
                <a16:creationId xmlns:a16="http://schemas.microsoft.com/office/drawing/2014/main" id="{63A4838B-B083-DA22-7F0C-4C731D36D3AA}"/>
              </a:ext>
            </a:extLst>
          </p:cNvPr>
          <p:cNvSpPr txBox="1"/>
          <p:nvPr/>
        </p:nvSpPr>
        <p:spPr>
          <a:xfrm>
            <a:off x="3810000" y="1987034"/>
            <a:ext cx="7505700" cy="3416320"/>
          </a:xfrm>
          <a:prstGeom prst="rect">
            <a:avLst/>
          </a:prstGeom>
          <a:noFill/>
        </p:spPr>
        <p:txBody>
          <a:bodyPr wrap="square">
            <a:spAutoFit/>
          </a:bodyPr>
          <a:lstStyle/>
          <a:p>
            <a:r>
              <a:rPr lang="zh-CN" altLang="en-US" b="0" i="0" dirty="0">
                <a:effectLst/>
                <a:latin typeface="Open Sans" panose="020B0606030504020204" pitchFamily="34" charset="0"/>
              </a:rPr>
              <a:t>在 </a:t>
            </a:r>
            <a:r>
              <a:rPr lang="en-US" altLang="zh-CN" b="0" i="0" dirty="0">
                <a:effectLst/>
                <a:latin typeface="Open Sans" panose="020B0606030504020204" pitchFamily="34" charset="0"/>
              </a:rPr>
              <a:t>dt = 1/100 </a:t>
            </a:r>
            <a:r>
              <a:rPr lang="zh-CN" altLang="en-US" b="0" i="0" dirty="0">
                <a:effectLst/>
                <a:latin typeface="Open Sans" panose="020B0606030504020204" pitchFamily="34" charset="0"/>
              </a:rPr>
              <a:t>的情况下向前迈进会产生更好的结果：</a:t>
            </a:r>
            <a:endParaRPr lang="en-US" altLang="zh-CN" b="0" i="0" dirty="0">
              <a:effectLst/>
              <a:latin typeface="Open Sans" panose="020B0606030504020204" pitchFamily="34" charset="0"/>
            </a:endParaRPr>
          </a:p>
          <a:p>
            <a:r>
              <a:rPr lang="en-US" altLang="zh-CN" b="0" i="0" dirty="0">
                <a:solidFill>
                  <a:srgbClr val="333333"/>
                </a:solidFill>
                <a:effectLst/>
                <a:latin typeface="Roboto Mono" panose="00000009000000000000" pitchFamily="49" charset="0"/>
              </a:rPr>
              <a:t>t=</a:t>
            </a:r>
            <a:r>
              <a:rPr lang="en-US" altLang="zh-CN" b="0" i="0" dirty="0">
                <a:solidFill>
                  <a:srgbClr val="DD1144"/>
                </a:solidFill>
                <a:effectLst/>
                <a:latin typeface="Roboto Mono" panose="00000009000000000000" pitchFamily="49" charset="0"/>
              </a:rPr>
              <a:t>9.90: position = 489.552155 velocity = 98.999062</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9.91: position = 490.542145 velocity = 99.099060</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9.92: position = 491.533142 velocity = 99.199059</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9.93: position = 492.525146 velocity = 99.299057</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9.94: position = 493.518127 velocity = 99.399055</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9.95: position = 494.512115 velocity = 99.499054</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9.96: position = 495.507111 velocity = 99.599052</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9.97: position = 496.503113 velocity = 99.699051</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9.98: position = 497.500092 velocity = 99.799049</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9.99: position = 498.498077 velocity = 99.899048</a:t>
            </a:r>
            <a:r>
              <a:rPr lang="en-US" altLang="zh-CN" b="0" i="0" dirty="0">
                <a:solidFill>
                  <a:srgbClr val="333333"/>
                </a:solidFill>
                <a:effectLst/>
                <a:latin typeface="Roboto Mono" panose="00000009000000000000" pitchFamily="49" charset="0"/>
              </a:rPr>
              <a:t> t=</a:t>
            </a:r>
            <a:r>
              <a:rPr lang="en-US" altLang="zh-CN" b="0" i="0" dirty="0">
                <a:solidFill>
                  <a:srgbClr val="DD1144"/>
                </a:solidFill>
                <a:effectLst/>
                <a:latin typeface="Roboto Mono" panose="00000009000000000000" pitchFamily="49" charset="0"/>
              </a:rPr>
              <a:t>10.00: position = 499.497070 velocity = 99.999046</a:t>
            </a:r>
            <a:endParaRPr lang="zh-CN" altLang="en-US" dirty="0"/>
          </a:p>
        </p:txBody>
      </p:sp>
    </p:spTree>
    <p:extLst>
      <p:ext uri="{BB962C8B-B14F-4D97-AF65-F5344CB8AC3E}">
        <p14:creationId xmlns:p14="http://schemas.microsoft.com/office/powerpoint/2010/main" val="12088071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2565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Movement </a:t>
                </a:r>
                <a:r>
                  <a:rPr lang="zh-CN" altLang="en-US" sz="3200" dirty="0">
                    <a:latin typeface="微软雅黑" panose="020B0503020204020204" pitchFamily="34" charset="-122"/>
                    <a:ea typeface="微软雅黑" panose="020B0503020204020204" pitchFamily="34" charset="-122"/>
                  </a:rPr>
                  <a:t>移动</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1477328"/>
          </a:xfrm>
          <a:prstGeom prst="rect">
            <a:avLst/>
          </a:prstGeom>
          <a:noFill/>
        </p:spPr>
        <p:txBody>
          <a:bodyPr wrap="square">
            <a:spAutoFit/>
          </a:bodyPr>
          <a:lstStyle/>
          <a:p>
            <a:pPr algn="l"/>
            <a:r>
              <a:rPr lang="en-US" altLang="zh-CN" b="1" i="0" dirty="0">
                <a:solidFill>
                  <a:srgbClr val="313131"/>
                </a:solidFill>
                <a:effectLst/>
                <a:latin typeface="Lato" panose="020F0502020204030204" pitchFamily="34" charset="0"/>
              </a:rPr>
              <a:t>Explicit Euler </a:t>
            </a:r>
            <a:r>
              <a:rPr lang="zh-CN" altLang="en-US" b="1" i="0" dirty="0">
                <a:solidFill>
                  <a:srgbClr val="313131"/>
                </a:solidFill>
                <a:effectLst/>
                <a:latin typeface="Lato" panose="020F0502020204030204" pitchFamily="34" charset="0"/>
              </a:rPr>
              <a:t>显式欧拉 </a:t>
            </a:r>
            <a:r>
              <a:rPr lang="zh-CN" altLang="en-US" b="0" i="0" dirty="0">
                <a:solidFill>
                  <a:srgbClr val="313131"/>
                </a:solidFill>
                <a:effectLst/>
                <a:latin typeface="Lato" panose="020F0502020204030204" pitchFamily="34" charset="0"/>
              </a:rPr>
              <a:t>处理</a:t>
            </a:r>
            <a:r>
              <a:rPr lang="zh-CN" altLang="en-US" b="0" i="0" dirty="0">
                <a:effectLst/>
                <a:latin typeface="Open Sans" panose="020B0606030504020204" pitchFamily="34" charset="0"/>
              </a:rPr>
              <a:t>弹簧阻尼器系统</a:t>
            </a:r>
            <a:endParaRPr lang="en-US" altLang="zh-CN" b="0" i="0" dirty="0">
              <a:effectLst/>
              <a:latin typeface="Open Sans" panose="020B0606030504020204" pitchFamily="34" charset="0"/>
            </a:endParaRPr>
          </a:p>
          <a:p>
            <a:pPr algn="l"/>
            <a:r>
              <a:rPr lang="zh-CN" altLang="en-US" b="0" i="0" dirty="0">
                <a:effectLst/>
                <a:latin typeface="Open Sans" panose="020B0606030504020204" pitchFamily="34" charset="0"/>
              </a:rPr>
              <a:t>质量：</a:t>
            </a:r>
            <a:r>
              <a:rPr lang="en-US" altLang="zh-CN" b="0" i="0" dirty="0">
                <a:effectLst/>
                <a:latin typeface="Open Sans" panose="020B0606030504020204" pitchFamily="34" charset="0"/>
              </a:rPr>
              <a:t>1</a:t>
            </a:r>
            <a:r>
              <a:rPr lang="zh-CN" altLang="en-US" b="0" i="0" dirty="0">
                <a:effectLst/>
                <a:latin typeface="Open Sans" panose="020B0606030504020204" pitchFamily="34" charset="0"/>
              </a:rPr>
              <a:t>公斤</a:t>
            </a:r>
            <a:endParaRPr lang="en-US" altLang="zh-CN" b="0" i="0" dirty="0">
              <a:effectLst/>
              <a:latin typeface="Open Sans" panose="020B0606030504020204" pitchFamily="34" charset="0"/>
            </a:endParaRPr>
          </a:p>
          <a:p>
            <a:pPr algn="l"/>
            <a:r>
              <a:rPr lang="zh-CN" altLang="en-US" b="0" i="0" dirty="0">
                <a:effectLst/>
                <a:latin typeface="Open Sans" panose="020B0606030504020204" pitchFamily="34" charset="0"/>
              </a:rPr>
              <a:t>初始位置：距原点</a:t>
            </a:r>
            <a:r>
              <a:rPr lang="en-US" altLang="zh-CN" b="0" i="0" dirty="0">
                <a:effectLst/>
                <a:latin typeface="Open Sans" panose="020B0606030504020204" pitchFamily="34" charset="0"/>
              </a:rPr>
              <a:t>1000</a:t>
            </a:r>
            <a:r>
              <a:rPr lang="zh-CN" altLang="en-US" b="0" i="0" dirty="0">
                <a:effectLst/>
                <a:latin typeface="Open Sans" panose="020B0606030504020204" pitchFamily="34" charset="0"/>
              </a:rPr>
              <a:t>米</a:t>
            </a:r>
            <a:endParaRPr lang="en-US" altLang="zh-CN" b="0" i="0" dirty="0">
              <a:effectLst/>
              <a:latin typeface="Open Sans" panose="020B0606030504020204" pitchFamily="34" charset="0"/>
            </a:endParaRPr>
          </a:p>
          <a:p>
            <a:pPr algn="l"/>
            <a:r>
              <a:rPr lang="zh-CN" altLang="en-US" b="0" i="0" dirty="0">
                <a:effectLst/>
                <a:latin typeface="Open Sans" panose="020B0606030504020204" pitchFamily="34" charset="0"/>
              </a:rPr>
              <a:t>胡克定律弹簧系数：</a:t>
            </a:r>
            <a:r>
              <a:rPr lang="en-US" altLang="zh-CN" b="0" i="0" dirty="0">
                <a:effectLst/>
                <a:latin typeface="Open Sans" panose="020B0606030504020204" pitchFamily="34" charset="0"/>
              </a:rPr>
              <a:t>k = 15</a:t>
            </a:r>
            <a:endParaRPr lang="en-US" altLang="zh-CN" dirty="0">
              <a:latin typeface="Open Sans" panose="020B0606030504020204" pitchFamily="34" charset="0"/>
            </a:endParaRPr>
          </a:p>
          <a:p>
            <a:pPr algn="l"/>
            <a:r>
              <a:rPr lang="zh-CN" altLang="en-US" b="0" i="0" dirty="0">
                <a:effectLst/>
                <a:latin typeface="Open Sans" panose="020B0606030504020204" pitchFamily="34" charset="0"/>
              </a:rPr>
              <a:t>胡克定律阻尼系数：</a:t>
            </a:r>
            <a:r>
              <a:rPr lang="en-US" altLang="zh-CN" b="0" i="0" dirty="0">
                <a:effectLst/>
                <a:latin typeface="Open Sans" panose="020B0606030504020204" pitchFamily="34" charset="0"/>
              </a:rPr>
              <a:t>b=0.1</a:t>
            </a:r>
            <a:endParaRPr lang="en-US" altLang="zh-CN" dirty="0">
              <a:solidFill>
                <a:srgbClr val="313131"/>
              </a:solidFill>
              <a:latin typeface="Lato" panose="020F0502020204030204" pitchFamily="34" charset="0"/>
            </a:endParaRPr>
          </a:p>
        </p:txBody>
      </p:sp>
      <p:pic>
        <p:nvPicPr>
          <p:cNvPr id="5" name="图片 4">
            <a:extLst>
              <a:ext uri="{FF2B5EF4-FFF2-40B4-BE49-F238E27FC236}">
                <a16:creationId xmlns:a16="http://schemas.microsoft.com/office/drawing/2014/main" id="{AD9031C4-A6C6-26CB-007C-A9BECA693CDA}"/>
              </a:ext>
            </a:extLst>
          </p:cNvPr>
          <p:cNvPicPr>
            <a:picLocks noChangeAspect="1"/>
          </p:cNvPicPr>
          <p:nvPr/>
        </p:nvPicPr>
        <p:blipFill>
          <a:blip r:embed="rId3"/>
          <a:stretch>
            <a:fillRect/>
          </a:stretch>
        </p:blipFill>
        <p:spPr>
          <a:xfrm>
            <a:off x="4152899" y="2411742"/>
            <a:ext cx="6700243" cy="3507734"/>
          </a:xfrm>
          <a:prstGeom prst="rect">
            <a:avLst/>
          </a:prstGeom>
        </p:spPr>
      </p:pic>
    </p:spTree>
    <p:extLst>
      <p:ext uri="{BB962C8B-B14F-4D97-AF65-F5344CB8AC3E}">
        <p14:creationId xmlns:p14="http://schemas.microsoft.com/office/powerpoint/2010/main" val="31823065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2565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Movement </a:t>
                </a:r>
                <a:r>
                  <a:rPr lang="zh-CN" altLang="en-US" sz="3200" dirty="0">
                    <a:latin typeface="微软雅黑" panose="020B0503020204020204" pitchFamily="34" charset="-122"/>
                    <a:ea typeface="微软雅黑" panose="020B0503020204020204" pitchFamily="34" charset="-122"/>
                  </a:rPr>
                  <a:t>移动</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2" y="1420028"/>
            <a:ext cx="9902847" cy="646331"/>
          </a:xfrm>
          <a:prstGeom prst="rect">
            <a:avLst/>
          </a:prstGeom>
          <a:noFill/>
        </p:spPr>
        <p:txBody>
          <a:bodyPr wrap="square">
            <a:spAutoFit/>
          </a:bodyPr>
          <a:lstStyle/>
          <a:p>
            <a:pPr algn="l"/>
            <a:r>
              <a:rPr lang="en-US" altLang="zh-CN" b="1" i="0" dirty="0">
                <a:solidFill>
                  <a:srgbClr val="313131"/>
                </a:solidFill>
                <a:effectLst/>
                <a:latin typeface="Lato" panose="020F0502020204030204" pitchFamily="34" charset="0"/>
              </a:rPr>
              <a:t>Explicit Euler </a:t>
            </a:r>
            <a:r>
              <a:rPr lang="zh-CN" altLang="en-US" b="1" i="0" dirty="0">
                <a:solidFill>
                  <a:srgbClr val="313131"/>
                </a:solidFill>
                <a:effectLst/>
                <a:latin typeface="Lato" panose="020F0502020204030204" pitchFamily="34" charset="0"/>
              </a:rPr>
              <a:t>显式欧拉 </a:t>
            </a:r>
            <a:r>
              <a:rPr lang="zh-CN" altLang="en-US" b="0" i="0" dirty="0">
                <a:solidFill>
                  <a:srgbClr val="313131"/>
                </a:solidFill>
                <a:effectLst/>
                <a:latin typeface="Lato" panose="020F0502020204030204" pitchFamily="34" charset="0"/>
              </a:rPr>
              <a:t>处理</a:t>
            </a:r>
            <a:r>
              <a:rPr lang="zh-CN" altLang="en-US" b="0" i="0" dirty="0">
                <a:effectLst/>
                <a:latin typeface="Open Sans" panose="020B0606030504020204" pitchFamily="34" charset="0"/>
              </a:rPr>
              <a:t>弹簧阻尼器系统</a:t>
            </a:r>
            <a:endParaRPr lang="en-US" altLang="zh-CN" b="0" i="0" dirty="0">
              <a:solidFill>
                <a:srgbClr val="313131"/>
              </a:solidFill>
              <a:effectLst/>
              <a:latin typeface="Lato" panose="020F0502020204030204" pitchFamily="34" charset="0"/>
            </a:endParaRPr>
          </a:p>
          <a:p>
            <a:pPr algn="l"/>
            <a:r>
              <a:rPr lang="zh-CN" altLang="en-US" b="0" i="0" dirty="0">
                <a:effectLst/>
                <a:latin typeface="Open Sans" panose="020B0606030504020204" pitchFamily="34" charset="0"/>
              </a:rPr>
              <a:t>当我们应用显式欧拉来集成这个系统时，我们得到以下结果，该结果已垂直缩小以适应：</a:t>
            </a:r>
            <a:endParaRPr lang="en-US" altLang="zh-CN" dirty="0">
              <a:solidFill>
                <a:srgbClr val="313131"/>
              </a:solidFill>
              <a:latin typeface="Lato" panose="020F0502020204030204" pitchFamily="34" charset="0"/>
            </a:endParaRPr>
          </a:p>
        </p:txBody>
      </p:sp>
      <p:pic>
        <p:nvPicPr>
          <p:cNvPr id="6" name="图片 5">
            <a:extLst>
              <a:ext uri="{FF2B5EF4-FFF2-40B4-BE49-F238E27FC236}">
                <a16:creationId xmlns:a16="http://schemas.microsoft.com/office/drawing/2014/main" id="{36D36729-729E-27D2-A38B-F7A234248143}"/>
              </a:ext>
            </a:extLst>
          </p:cNvPr>
          <p:cNvPicPr>
            <a:picLocks noChangeAspect="1"/>
          </p:cNvPicPr>
          <p:nvPr/>
        </p:nvPicPr>
        <p:blipFill>
          <a:blip r:embed="rId3"/>
          <a:stretch>
            <a:fillRect/>
          </a:stretch>
        </p:blipFill>
        <p:spPr>
          <a:xfrm>
            <a:off x="1606388" y="2315459"/>
            <a:ext cx="6311294" cy="3456336"/>
          </a:xfrm>
          <a:prstGeom prst="rect">
            <a:avLst/>
          </a:prstGeom>
        </p:spPr>
      </p:pic>
    </p:spTree>
    <p:extLst>
      <p:ext uri="{BB962C8B-B14F-4D97-AF65-F5344CB8AC3E}">
        <p14:creationId xmlns:p14="http://schemas.microsoft.com/office/powerpoint/2010/main" val="586455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2762423" cy="369332"/>
          </a:xfrm>
          <a:prstGeom prst="rect">
            <a:avLst/>
          </a:prstGeom>
          <a:noFill/>
        </p:spPr>
        <p:txBody>
          <a:bodyPr wrap="none" rtlCol="0">
            <a:spAutoFit/>
            <a:scene3d>
              <a:camera prst="orthographicFront"/>
              <a:lightRig rig="threePt" dir="t"/>
            </a:scene3d>
            <a:sp3d contourW="12700"/>
          </a:bodyPr>
          <a:lstStyle/>
          <a:p>
            <a:r>
              <a:rPr lang="en-US" altLang="zh-CN" dirty="0"/>
              <a:t>Physics Actor And Shape</a:t>
            </a:r>
            <a:endParaRPr lang="zh-CN" altLang="en-US" sz="4400" b="1" dirty="0">
              <a:solidFill>
                <a:schemeClr val="tx1">
                  <a:lumMod val="75000"/>
                  <a:lumOff val="25000"/>
                </a:schemeClr>
              </a:solidFill>
              <a:cs typeface="+mn-ea"/>
              <a:sym typeface="+mn-lt"/>
            </a:endParaRPr>
          </a:p>
        </p:txBody>
      </p:sp>
      <p:sp>
        <p:nvSpPr>
          <p:cNvPr id="11" name="文本框 10">
            <a:extLst>
              <a:ext uri="{FF2B5EF4-FFF2-40B4-BE49-F238E27FC236}">
                <a16:creationId xmlns:a16="http://schemas.microsoft.com/office/drawing/2014/main" id="{5E5F81FE-A6C2-B432-41E1-5E880F38220C}"/>
              </a:ext>
            </a:extLst>
          </p:cNvPr>
          <p:cNvSpPr txBox="1"/>
          <p:nvPr/>
        </p:nvSpPr>
        <p:spPr>
          <a:xfrm>
            <a:off x="2690324" y="2521259"/>
            <a:ext cx="1639258" cy="1569660"/>
          </a:xfrm>
          <a:prstGeom prst="rect">
            <a:avLst/>
          </a:prstGeom>
          <a:noFill/>
        </p:spPr>
        <p:txBody>
          <a:bodyPr wrap="square">
            <a:spAutoFit/>
          </a:bodyPr>
          <a:lstStyle/>
          <a:p>
            <a:r>
              <a:rPr lang="en-US" altLang="zh-CN" sz="9600" b="1" dirty="0">
                <a:cs typeface="+mn-ea"/>
                <a:sym typeface="+mn-lt"/>
              </a:rPr>
              <a:t>01</a:t>
            </a:r>
            <a:endParaRPr lang="zh-CN" altLang="en-US" sz="9600" b="1" dirty="0">
              <a:cs typeface="+mn-ea"/>
              <a:sym typeface="+mn-lt"/>
            </a:endParaRPr>
          </a:p>
        </p:txBody>
      </p:sp>
      <p:sp>
        <p:nvSpPr>
          <p:cNvPr id="19" name="文本框 18">
            <a:extLst>
              <a:ext uri="{FF2B5EF4-FFF2-40B4-BE49-F238E27FC236}">
                <a16:creationId xmlns:a16="http://schemas.microsoft.com/office/drawing/2014/main" id="{B77340DF-CCC9-8CB7-2FE3-4F0734FE45EC}"/>
              </a:ext>
            </a:extLst>
          </p:cNvPr>
          <p:cNvSpPr txBox="1"/>
          <p:nvPr/>
        </p:nvSpPr>
        <p:spPr>
          <a:xfrm>
            <a:off x="5126983" y="3355734"/>
            <a:ext cx="6601096" cy="369332"/>
          </a:xfrm>
          <a:prstGeom prst="rect">
            <a:avLst/>
          </a:prstGeom>
          <a:noFill/>
        </p:spPr>
        <p:txBody>
          <a:bodyPr wrap="square">
            <a:spAutoFit/>
          </a:bodyPr>
          <a:lstStyle/>
          <a:p>
            <a:r>
              <a:rPr lang="zh-CN" altLang="en-US" sz="1800" dirty="0">
                <a:solidFill>
                  <a:schemeClr val="tx1">
                    <a:lumMod val="50000"/>
                    <a:lumOff val="50000"/>
                  </a:schemeClr>
                </a:solidFill>
                <a:cs typeface="+mn-ea"/>
                <a:sym typeface="+mn-lt"/>
              </a:rPr>
              <a:t>物理世界中的</a:t>
            </a:r>
            <a:r>
              <a:rPr lang="zh-CN" altLang="en-US" sz="1800" dirty="0">
                <a:solidFill>
                  <a:schemeClr val="tx1">
                    <a:lumMod val="50000"/>
                    <a:lumOff val="50000"/>
                  </a:schemeClr>
                </a:solidFill>
                <a:cs typeface="+mn-ea"/>
              </a:rPr>
              <a:t>对象与形状</a:t>
            </a:r>
            <a:endParaRPr lang="en-US" altLang="zh-CN" sz="18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6470439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361EFC3-6299-C142-B4AF-EF03435237B9}"/>
              </a:ext>
            </a:extLst>
          </p:cNvPr>
          <p:cNvPicPr>
            <a:picLocks noChangeAspect="1"/>
          </p:cNvPicPr>
          <p:nvPr/>
        </p:nvPicPr>
        <p:blipFill>
          <a:blip r:embed="rId3"/>
          <a:stretch>
            <a:fillRect/>
          </a:stretch>
        </p:blipFill>
        <p:spPr>
          <a:xfrm>
            <a:off x="1006033" y="3284393"/>
            <a:ext cx="7557385" cy="3429348"/>
          </a:xfrm>
          <a:prstGeom prst="rect">
            <a:avLst/>
          </a:prstGeom>
        </p:spPr>
      </p:pic>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2565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Movement </a:t>
                </a:r>
                <a:r>
                  <a:rPr lang="zh-CN" altLang="en-US" sz="3200" dirty="0">
                    <a:latin typeface="微软雅黑" panose="020B0503020204020204" pitchFamily="34" charset="-122"/>
                    <a:ea typeface="微软雅黑" panose="020B0503020204020204" pitchFamily="34" charset="-122"/>
                  </a:rPr>
                  <a:t>移动</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en-US" altLang="zh-CN" b="1" i="0" dirty="0">
                <a:solidFill>
                  <a:srgbClr val="313131"/>
                </a:solidFill>
                <a:effectLst/>
                <a:latin typeface="Lato" panose="020F0502020204030203" pitchFamily="34" charset="0"/>
              </a:rPr>
              <a:t>Semi-implicit Euler </a:t>
            </a:r>
            <a:r>
              <a:rPr lang="zh-CN" altLang="en-US" b="1" i="0" dirty="0">
                <a:solidFill>
                  <a:srgbClr val="313131"/>
                </a:solidFill>
                <a:effectLst/>
                <a:latin typeface="Lato" panose="020F0502020204030203" pitchFamily="34" charset="0"/>
              </a:rPr>
              <a:t>半隐式欧拉</a:t>
            </a:r>
            <a:endParaRPr lang="en-US" altLang="zh-CN" b="1" i="0" dirty="0">
              <a:solidFill>
                <a:srgbClr val="313131"/>
              </a:solidFill>
              <a:effectLst/>
              <a:latin typeface="Lato" panose="020F0502020204030203" pitchFamily="34" charset="0"/>
            </a:endParaRPr>
          </a:p>
        </p:txBody>
      </p:sp>
      <p:sp>
        <p:nvSpPr>
          <p:cNvPr id="6" name="文本框 5">
            <a:extLst>
              <a:ext uri="{FF2B5EF4-FFF2-40B4-BE49-F238E27FC236}">
                <a16:creationId xmlns:a16="http://schemas.microsoft.com/office/drawing/2014/main" id="{EAB29EED-07FB-CD7E-10BD-9F5445F46E79}"/>
              </a:ext>
            </a:extLst>
          </p:cNvPr>
          <p:cNvSpPr txBox="1"/>
          <p:nvPr/>
        </p:nvSpPr>
        <p:spPr>
          <a:xfrm>
            <a:off x="5007417" y="1263522"/>
            <a:ext cx="6178550" cy="2308324"/>
          </a:xfrm>
          <a:prstGeom prst="rect">
            <a:avLst/>
          </a:prstGeom>
          <a:noFill/>
        </p:spPr>
        <p:txBody>
          <a:bodyPr wrap="square">
            <a:spAutoFit/>
          </a:bodyPr>
          <a:lstStyle/>
          <a:p>
            <a:pPr algn="l"/>
            <a:r>
              <a:rPr lang="zh-CN" altLang="en-US" dirty="0">
                <a:solidFill>
                  <a:srgbClr val="313131"/>
                </a:solidFill>
                <a:latin typeface="Lato" panose="020F0502020204030203" pitchFamily="34" charset="0"/>
              </a:rPr>
              <a:t>将显示欧拉进行以下更改：</a:t>
            </a:r>
            <a:endParaRPr lang="zh-CN" altLang="en-US" b="0" i="0" dirty="0">
              <a:solidFill>
                <a:srgbClr val="313131"/>
              </a:solidFill>
              <a:effectLst/>
              <a:latin typeface="Lato" panose="020F0502020204030203" pitchFamily="34" charset="0"/>
            </a:endParaRPr>
          </a:p>
          <a:p>
            <a:pPr algn="l"/>
            <a:r>
              <a:rPr lang="en-US" altLang="zh-CN" b="0" i="0" dirty="0">
                <a:solidFill>
                  <a:srgbClr val="000080"/>
                </a:solidFill>
                <a:effectLst/>
                <a:latin typeface="Roboto Mono" panose="00000009000000000000" pitchFamily="49" charset="0"/>
              </a:rPr>
              <a:t>position</a:t>
            </a:r>
            <a:r>
              <a:rPr lang="en-US" altLang="zh-CN" b="0" i="0" dirty="0">
                <a:solidFill>
                  <a:srgbClr val="333333"/>
                </a:solidFill>
                <a:effectLst/>
                <a:latin typeface="Roboto Mono" panose="00000009000000000000" pitchFamily="49" charset="0"/>
              </a:rPr>
              <a:t> += velocity * dt; </a:t>
            </a:r>
          </a:p>
          <a:p>
            <a:pPr algn="l"/>
            <a:r>
              <a:rPr lang="en-US" altLang="zh-CN" b="0" i="0" dirty="0">
                <a:solidFill>
                  <a:srgbClr val="000080"/>
                </a:solidFill>
                <a:effectLst/>
                <a:latin typeface="Roboto Mono" panose="00000009000000000000" pitchFamily="49" charset="0"/>
              </a:rPr>
              <a:t>velocity</a:t>
            </a:r>
            <a:r>
              <a:rPr lang="en-US" altLang="zh-CN" b="0" i="0" dirty="0">
                <a:solidFill>
                  <a:srgbClr val="333333"/>
                </a:solidFill>
                <a:effectLst/>
                <a:latin typeface="Roboto Mono" panose="00000009000000000000" pitchFamily="49" charset="0"/>
              </a:rPr>
              <a:t> += acceleration * dt;</a:t>
            </a:r>
          </a:p>
          <a:p>
            <a:pPr algn="l"/>
            <a:endParaRPr lang="en-US" altLang="zh-CN" dirty="0">
              <a:solidFill>
                <a:srgbClr val="333333"/>
              </a:solidFill>
              <a:latin typeface="Roboto Mono" panose="00000009000000000000" pitchFamily="49" charset="0"/>
            </a:endParaRPr>
          </a:p>
          <a:p>
            <a:pPr algn="l"/>
            <a:r>
              <a:rPr lang="en-US" altLang="zh-CN" dirty="0">
                <a:solidFill>
                  <a:srgbClr val="333333"/>
                </a:solidFill>
                <a:latin typeface="Roboto Mono" panose="00000009000000000000" pitchFamily="49" charset="0"/>
              </a:rPr>
              <a:t>=》</a:t>
            </a:r>
          </a:p>
          <a:p>
            <a:pPr algn="l"/>
            <a:endParaRPr lang="en-US" altLang="zh-CN" dirty="0">
              <a:solidFill>
                <a:srgbClr val="333333"/>
              </a:solidFill>
              <a:latin typeface="Roboto Mono" panose="00000009000000000000" pitchFamily="49" charset="0"/>
            </a:endParaRPr>
          </a:p>
          <a:p>
            <a:pPr algn="l"/>
            <a:r>
              <a:rPr lang="en-US" altLang="zh-CN" b="0" i="0" dirty="0">
                <a:solidFill>
                  <a:srgbClr val="000080"/>
                </a:solidFill>
                <a:effectLst/>
                <a:latin typeface="Roboto Mono" panose="00000009000000000000" pitchFamily="49" charset="0"/>
              </a:rPr>
              <a:t>velocity</a:t>
            </a:r>
            <a:r>
              <a:rPr lang="en-US" altLang="zh-CN" b="0" i="0" dirty="0">
                <a:solidFill>
                  <a:srgbClr val="333333"/>
                </a:solidFill>
                <a:effectLst/>
                <a:latin typeface="Roboto Mono" panose="00000009000000000000" pitchFamily="49" charset="0"/>
              </a:rPr>
              <a:t> += acceleration * dt; </a:t>
            </a:r>
          </a:p>
          <a:p>
            <a:pPr algn="l"/>
            <a:r>
              <a:rPr lang="en-US" altLang="zh-CN" b="0" i="0" dirty="0">
                <a:solidFill>
                  <a:srgbClr val="000080"/>
                </a:solidFill>
                <a:effectLst/>
                <a:latin typeface="Roboto Mono" panose="00000009000000000000" pitchFamily="49" charset="0"/>
              </a:rPr>
              <a:t>position</a:t>
            </a:r>
            <a:r>
              <a:rPr lang="en-US" altLang="zh-CN" b="0" i="0" dirty="0">
                <a:solidFill>
                  <a:srgbClr val="333333"/>
                </a:solidFill>
                <a:effectLst/>
                <a:latin typeface="Roboto Mono" panose="00000009000000000000" pitchFamily="49" charset="0"/>
              </a:rPr>
              <a:t> += velocity * dt;</a:t>
            </a:r>
          </a:p>
        </p:txBody>
      </p:sp>
    </p:spTree>
    <p:extLst>
      <p:ext uri="{BB962C8B-B14F-4D97-AF65-F5344CB8AC3E}">
        <p14:creationId xmlns:p14="http://schemas.microsoft.com/office/powerpoint/2010/main" val="2079082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923330"/>
          </a:xfrm>
          <a:prstGeom prst="rect">
            <a:avLst/>
          </a:prstGeom>
          <a:noFill/>
        </p:spPr>
        <p:txBody>
          <a:bodyPr wrap="square">
            <a:spAutoFit/>
          </a:bodyPr>
          <a:lstStyle/>
          <a:p>
            <a:pPr algn="l"/>
            <a:r>
              <a:rPr lang="zh-CN" altLang="en-US" b="1" i="0" dirty="0">
                <a:solidFill>
                  <a:srgbClr val="313131"/>
                </a:solidFill>
                <a:effectLst/>
                <a:latin typeface="Lato" panose="020F0502020204030203" pitchFamily="34" charset="0"/>
              </a:rPr>
              <a:t>刚体</a:t>
            </a:r>
            <a:endParaRPr lang="en-US" altLang="zh-CN" b="1" i="0" dirty="0">
              <a:solidFill>
                <a:srgbClr val="313131"/>
              </a:solidFill>
              <a:effectLst/>
              <a:latin typeface="Lato" panose="020F0502020204030203" pitchFamily="34" charset="0"/>
            </a:endParaRPr>
          </a:p>
          <a:p>
            <a:pPr algn="l"/>
            <a:r>
              <a:rPr lang="en-US" altLang="zh-CN" b="1" dirty="0">
                <a:solidFill>
                  <a:srgbClr val="313131"/>
                </a:solidFill>
                <a:latin typeface="Lato" panose="020F0502020204030203" pitchFamily="34" charset="0"/>
              </a:rPr>
              <a:t>	</a:t>
            </a:r>
            <a:r>
              <a:rPr lang="zh-CN" altLang="en-US" sz="1800" dirty="0">
                <a:latin typeface="微软雅黑" panose="020B0503020204020204" pitchFamily="34" charset="-122"/>
                <a:ea typeface="微软雅黑" panose="020B0503020204020204" pitchFamily="34" charset="-122"/>
              </a:rPr>
              <a:t>刚体是指在运动中和受力作用后，形状和大小不变，而且内部各点的相对位置不变的物体</a:t>
            </a:r>
            <a:endParaRPr lang="en-US" altLang="zh-CN" b="1" dirty="0">
              <a:solidFill>
                <a:srgbClr val="313131"/>
              </a:solidFill>
              <a:latin typeface="Lato" panose="020F0502020204030204" pitchFamily="34" charset="0"/>
            </a:endParaRPr>
          </a:p>
        </p:txBody>
      </p:sp>
      <p:pic>
        <p:nvPicPr>
          <p:cNvPr id="12" name="图片 11">
            <a:extLst>
              <a:ext uri="{FF2B5EF4-FFF2-40B4-BE49-F238E27FC236}">
                <a16:creationId xmlns:a16="http://schemas.microsoft.com/office/drawing/2014/main" id="{C36DD8B1-AC1B-B6B7-F293-FA0AACB29958}"/>
              </a:ext>
            </a:extLst>
          </p:cNvPr>
          <p:cNvPicPr>
            <a:picLocks noChangeAspect="1"/>
          </p:cNvPicPr>
          <p:nvPr/>
        </p:nvPicPr>
        <p:blipFill>
          <a:blip r:embed="rId3"/>
          <a:stretch>
            <a:fillRect/>
          </a:stretch>
        </p:blipFill>
        <p:spPr>
          <a:xfrm>
            <a:off x="1321310" y="2497419"/>
            <a:ext cx="8375709" cy="3631265"/>
          </a:xfrm>
          <a:prstGeom prst="rect">
            <a:avLst/>
          </a:prstGeom>
        </p:spPr>
      </p:pic>
    </p:spTree>
    <p:extLst>
      <p:ext uri="{BB962C8B-B14F-4D97-AF65-F5344CB8AC3E}">
        <p14:creationId xmlns:p14="http://schemas.microsoft.com/office/powerpoint/2010/main" val="356418684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zh-CN" altLang="en-US" b="1" i="0" dirty="0">
                <a:solidFill>
                  <a:srgbClr val="313131"/>
                </a:solidFill>
                <a:effectLst/>
                <a:latin typeface="Lato" panose="020F0502020204030203" pitchFamily="34" charset="0"/>
              </a:rPr>
              <a:t>质点动力学</a:t>
            </a:r>
            <a:endParaRPr lang="en-US" altLang="zh-CN" b="1" dirty="0">
              <a:solidFill>
                <a:srgbClr val="313131"/>
              </a:solidFill>
              <a:latin typeface="Lato" panose="020F0502020204030204" pitchFamily="34" charset="0"/>
            </a:endParaRPr>
          </a:p>
        </p:txBody>
      </p:sp>
      <p:pic>
        <p:nvPicPr>
          <p:cNvPr id="4" name="图片 3">
            <a:extLst>
              <a:ext uri="{FF2B5EF4-FFF2-40B4-BE49-F238E27FC236}">
                <a16:creationId xmlns:a16="http://schemas.microsoft.com/office/drawing/2014/main" id="{91594DE3-4DC4-BDCC-1143-AB79FCB2674E}"/>
              </a:ext>
            </a:extLst>
          </p:cNvPr>
          <p:cNvPicPr>
            <a:picLocks noChangeAspect="1"/>
          </p:cNvPicPr>
          <p:nvPr/>
        </p:nvPicPr>
        <p:blipFill>
          <a:blip r:embed="rId3"/>
          <a:stretch>
            <a:fillRect/>
          </a:stretch>
        </p:blipFill>
        <p:spPr>
          <a:xfrm>
            <a:off x="476945" y="1943714"/>
            <a:ext cx="11123809" cy="4914286"/>
          </a:xfrm>
          <a:prstGeom prst="rect">
            <a:avLst/>
          </a:prstGeom>
        </p:spPr>
      </p:pic>
    </p:spTree>
    <p:extLst>
      <p:ext uri="{BB962C8B-B14F-4D97-AF65-F5344CB8AC3E}">
        <p14:creationId xmlns:p14="http://schemas.microsoft.com/office/powerpoint/2010/main" val="12624047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zh-CN" altLang="en-US" b="1" i="0" dirty="0">
                <a:solidFill>
                  <a:srgbClr val="313131"/>
                </a:solidFill>
                <a:effectLst/>
                <a:latin typeface="Lato" panose="020F0502020204030203" pitchFamily="34" charset="0"/>
              </a:rPr>
              <a:t>除了线性运动，刚体动力学还有</a:t>
            </a:r>
            <a:r>
              <a:rPr lang="zh-CN" altLang="en-US" b="1" dirty="0">
                <a:solidFill>
                  <a:srgbClr val="313131"/>
                </a:solidFill>
                <a:latin typeface="Lato" panose="020F0502020204030203" pitchFamily="34" charset="0"/>
              </a:rPr>
              <a:t>旋转</a:t>
            </a:r>
            <a:endParaRPr lang="en-US" altLang="zh-CN" b="1" dirty="0">
              <a:solidFill>
                <a:srgbClr val="313131"/>
              </a:solidFill>
              <a:latin typeface="Lato" panose="020F0502020204030204" pitchFamily="34" charset="0"/>
            </a:endParaRPr>
          </a:p>
        </p:txBody>
      </p:sp>
      <p:pic>
        <p:nvPicPr>
          <p:cNvPr id="5" name="图片 4">
            <a:extLst>
              <a:ext uri="{FF2B5EF4-FFF2-40B4-BE49-F238E27FC236}">
                <a16:creationId xmlns:a16="http://schemas.microsoft.com/office/drawing/2014/main" id="{62F20C8A-D0B7-B2A7-90EE-E27545C1413E}"/>
              </a:ext>
            </a:extLst>
          </p:cNvPr>
          <p:cNvPicPr>
            <a:picLocks noChangeAspect="1"/>
          </p:cNvPicPr>
          <p:nvPr/>
        </p:nvPicPr>
        <p:blipFill>
          <a:blip r:embed="rId3"/>
          <a:stretch>
            <a:fillRect/>
          </a:stretch>
        </p:blipFill>
        <p:spPr>
          <a:xfrm>
            <a:off x="810286" y="1929081"/>
            <a:ext cx="10571428" cy="4295238"/>
          </a:xfrm>
          <a:prstGeom prst="rect">
            <a:avLst/>
          </a:prstGeom>
        </p:spPr>
      </p:pic>
    </p:spTree>
    <p:extLst>
      <p:ext uri="{BB962C8B-B14F-4D97-AF65-F5344CB8AC3E}">
        <p14:creationId xmlns:p14="http://schemas.microsoft.com/office/powerpoint/2010/main" val="36720762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en-US" altLang="zh-CN" b="1" dirty="0"/>
              <a:t>Angular Velocity</a:t>
            </a:r>
            <a:r>
              <a:rPr lang="zh-CN" altLang="en-US" b="1" dirty="0">
                <a:solidFill>
                  <a:srgbClr val="313131"/>
                </a:solidFill>
                <a:latin typeface="Lato" panose="020F0502020204030204" pitchFamily="34" charset="0"/>
              </a:rPr>
              <a:t> 角速度</a:t>
            </a:r>
            <a:endParaRPr lang="en-US" altLang="zh-CN" b="1" dirty="0">
              <a:solidFill>
                <a:srgbClr val="313131"/>
              </a:solidFill>
              <a:latin typeface="Lato" panose="020F0502020204030204" pitchFamily="34" charset="0"/>
            </a:endParaRPr>
          </a:p>
        </p:txBody>
      </p:sp>
      <p:pic>
        <p:nvPicPr>
          <p:cNvPr id="4" name="图片 3">
            <a:extLst>
              <a:ext uri="{FF2B5EF4-FFF2-40B4-BE49-F238E27FC236}">
                <a16:creationId xmlns:a16="http://schemas.microsoft.com/office/drawing/2014/main" id="{B6AAEF66-B5DC-3613-1D2F-B81A73361F43}"/>
              </a:ext>
            </a:extLst>
          </p:cNvPr>
          <p:cNvPicPr>
            <a:picLocks noChangeAspect="1"/>
          </p:cNvPicPr>
          <p:nvPr/>
        </p:nvPicPr>
        <p:blipFill>
          <a:blip r:embed="rId3"/>
          <a:stretch>
            <a:fillRect/>
          </a:stretch>
        </p:blipFill>
        <p:spPr>
          <a:xfrm>
            <a:off x="542695" y="1892600"/>
            <a:ext cx="10619048" cy="4800000"/>
          </a:xfrm>
          <a:prstGeom prst="rect">
            <a:avLst/>
          </a:prstGeom>
        </p:spPr>
      </p:pic>
    </p:spTree>
    <p:extLst>
      <p:ext uri="{BB962C8B-B14F-4D97-AF65-F5344CB8AC3E}">
        <p14:creationId xmlns:p14="http://schemas.microsoft.com/office/powerpoint/2010/main" val="241376352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en-US" altLang="zh-CN" b="1" dirty="0"/>
              <a:t>Angular Acceleration </a:t>
            </a:r>
            <a:r>
              <a:rPr lang="zh-CN" altLang="en-US" b="1" dirty="0"/>
              <a:t>角加速度</a:t>
            </a:r>
            <a:endParaRPr lang="en-US" altLang="zh-CN" b="1" dirty="0">
              <a:solidFill>
                <a:srgbClr val="313131"/>
              </a:solidFill>
              <a:latin typeface="Lato" panose="020F0502020204030204" pitchFamily="34" charset="0"/>
            </a:endParaRPr>
          </a:p>
        </p:txBody>
      </p:sp>
      <p:pic>
        <p:nvPicPr>
          <p:cNvPr id="4" name="图片 3">
            <a:extLst>
              <a:ext uri="{FF2B5EF4-FFF2-40B4-BE49-F238E27FC236}">
                <a16:creationId xmlns:a16="http://schemas.microsoft.com/office/drawing/2014/main" id="{1E96BBF1-7484-96BD-ABA9-4AB3A7D00FCE}"/>
              </a:ext>
            </a:extLst>
          </p:cNvPr>
          <p:cNvPicPr>
            <a:picLocks noChangeAspect="1"/>
          </p:cNvPicPr>
          <p:nvPr/>
        </p:nvPicPr>
        <p:blipFill>
          <a:blip r:embed="rId3"/>
          <a:stretch>
            <a:fillRect/>
          </a:stretch>
        </p:blipFill>
        <p:spPr>
          <a:xfrm>
            <a:off x="695993" y="1829429"/>
            <a:ext cx="10685714" cy="5028571"/>
          </a:xfrm>
          <a:prstGeom prst="rect">
            <a:avLst/>
          </a:prstGeom>
        </p:spPr>
      </p:pic>
    </p:spTree>
    <p:extLst>
      <p:ext uri="{BB962C8B-B14F-4D97-AF65-F5344CB8AC3E}">
        <p14:creationId xmlns:p14="http://schemas.microsoft.com/office/powerpoint/2010/main" val="10817800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en-US" altLang="zh-CN" b="1" dirty="0"/>
              <a:t>Angular Momentum </a:t>
            </a:r>
            <a:r>
              <a:rPr lang="zh-CN" altLang="en-US" b="1" dirty="0"/>
              <a:t>角动量</a:t>
            </a:r>
            <a:endParaRPr lang="en-US" altLang="zh-CN" b="1" dirty="0">
              <a:solidFill>
                <a:srgbClr val="313131"/>
              </a:solidFill>
              <a:latin typeface="Lato" panose="020F0502020204030204" pitchFamily="34" charset="0"/>
            </a:endParaRPr>
          </a:p>
        </p:txBody>
      </p:sp>
      <p:sp>
        <p:nvSpPr>
          <p:cNvPr id="5" name="文本框 4">
            <a:extLst>
              <a:ext uri="{FF2B5EF4-FFF2-40B4-BE49-F238E27FC236}">
                <a16:creationId xmlns:a16="http://schemas.microsoft.com/office/drawing/2014/main" id="{400BB8E3-1527-1369-56C3-AB54864AFEF7}"/>
              </a:ext>
            </a:extLst>
          </p:cNvPr>
          <p:cNvSpPr txBox="1"/>
          <p:nvPr/>
        </p:nvSpPr>
        <p:spPr>
          <a:xfrm>
            <a:off x="752453" y="1917405"/>
            <a:ext cx="6178550" cy="369332"/>
          </a:xfrm>
          <a:prstGeom prst="rect">
            <a:avLst/>
          </a:prstGeom>
          <a:noFill/>
        </p:spPr>
        <p:txBody>
          <a:bodyPr wrap="square">
            <a:spAutoFit/>
          </a:bodyPr>
          <a:lstStyle/>
          <a:p>
            <a:r>
              <a:rPr lang="zh-CN" altLang="en-US" b="0" i="0" dirty="0">
                <a:solidFill>
                  <a:srgbClr val="191B1F"/>
                </a:solidFill>
                <a:effectLst/>
                <a:latin typeface="-apple-system"/>
              </a:rPr>
              <a:t>我们知道，力的定义如下：</a:t>
            </a:r>
            <a:endParaRPr lang="zh-CN" altLang="en-US" dirty="0"/>
          </a:p>
        </p:txBody>
      </p:sp>
      <p:pic>
        <p:nvPicPr>
          <p:cNvPr id="7" name="图片 6">
            <a:extLst>
              <a:ext uri="{FF2B5EF4-FFF2-40B4-BE49-F238E27FC236}">
                <a16:creationId xmlns:a16="http://schemas.microsoft.com/office/drawing/2014/main" id="{0831612A-6603-9E2B-6FC6-14A5A8C3D4E5}"/>
              </a:ext>
            </a:extLst>
          </p:cNvPr>
          <p:cNvPicPr>
            <a:picLocks noChangeAspect="1"/>
          </p:cNvPicPr>
          <p:nvPr/>
        </p:nvPicPr>
        <p:blipFill>
          <a:blip r:embed="rId3"/>
          <a:stretch>
            <a:fillRect/>
          </a:stretch>
        </p:blipFill>
        <p:spPr>
          <a:xfrm>
            <a:off x="778055" y="2414782"/>
            <a:ext cx="3585793" cy="1200329"/>
          </a:xfrm>
          <a:prstGeom prst="rect">
            <a:avLst/>
          </a:prstGeom>
        </p:spPr>
      </p:pic>
      <p:sp>
        <p:nvSpPr>
          <p:cNvPr id="9" name="文本框 8">
            <a:extLst>
              <a:ext uri="{FF2B5EF4-FFF2-40B4-BE49-F238E27FC236}">
                <a16:creationId xmlns:a16="http://schemas.microsoft.com/office/drawing/2014/main" id="{BEB2CA08-0853-B20B-9F1D-9F69808518F4}"/>
              </a:ext>
            </a:extLst>
          </p:cNvPr>
          <p:cNvSpPr txBox="1"/>
          <p:nvPr/>
        </p:nvSpPr>
        <p:spPr>
          <a:xfrm>
            <a:off x="752453" y="3690838"/>
            <a:ext cx="6178550" cy="1200329"/>
          </a:xfrm>
          <a:prstGeom prst="rect">
            <a:avLst/>
          </a:prstGeom>
          <a:noFill/>
        </p:spPr>
        <p:txBody>
          <a:bodyPr wrap="square">
            <a:spAutoFit/>
          </a:bodyPr>
          <a:lstStyle/>
          <a:p>
            <a:r>
              <a:rPr lang="zh-CN" altLang="en-US" b="0" i="0" dirty="0">
                <a:solidFill>
                  <a:srgbClr val="191B1F"/>
                </a:solidFill>
                <a:effectLst/>
                <a:latin typeface="-apple-system"/>
              </a:rPr>
              <a:t>其中 </a:t>
            </a:r>
            <a:r>
              <a:rPr lang="en-US" altLang="zh-CN" dirty="0">
                <a:solidFill>
                  <a:srgbClr val="191B1F"/>
                </a:solidFill>
                <a:latin typeface="-apple-system"/>
              </a:rPr>
              <a:t>F</a:t>
            </a:r>
            <a:r>
              <a:rPr lang="zh-CN" altLang="en-US" b="0" i="0" dirty="0">
                <a:solidFill>
                  <a:srgbClr val="191B1F"/>
                </a:solidFill>
                <a:effectLst/>
                <a:latin typeface="-apple-system"/>
              </a:rPr>
              <a:t>是力。根据牛顿第二定律， </a:t>
            </a:r>
            <a:r>
              <a:rPr lang="en-US" altLang="zh-CN" b="0" i="0" dirty="0">
                <a:solidFill>
                  <a:srgbClr val="191B1F"/>
                </a:solidFill>
                <a:effectLst/>
                <a:latin typeface="-apple-system"/>
              </a:rPr>
              <a:t>F=ma</a:t>
            </a:r>
            <a:r>
              <a:rPr lang="zh-CN" altLang="en-US" dirty="0">
                <a:solidFill>
                  <a:srgbClr val="191B1F"/>
                </a:solidFill>
                <a:latin typeface="-apple-system"/>
              </a:rPr>
              <a:t>，</a:t>
            </a:r>
            <a:r>
              <a:rPr lang="en-US" altLang="zh-CN" b="0" i="0" dirty="0">
                <a:solidFill>
                  <a:srgbClr val="191B1F"/>
                </a:solidFill>
                <a:effectLst/>
                <a:latin typeface="-apple-system"/>
              </a:rPr>
              <a:t>m</a:t>
            </a:r>
            <a:r>
              <a:rPr lang="zh-CN" altLang="en-US" b="0" i="0" dirty="0">
                <a:solidFill>
                  <a:srgbClr val="191B1F"/>
                </a:solidFill>
                <a:effectLst/>
                <a:latin typeface="-apple-system"/>
              </a:rPr>
              <a:t>为物体的质量，</a:t>
            </a:r>
            <a:r>
              <a:rPr lang="en-US" altLang="zh-CN" b="0" i="0" dirty="0">
                <a:solidFill>
                  <a:srgbClr val="191B1F"/>
                </a:solidFill>
                <a:effectLst/>
                <a:latin typeface="-apple-system"/>
              </a:rPr>
              <a:t>a</a:t>
            </a:r>
            <a:r>
              <a:rPr lang="zh-CN" altLang="en-US" b="0" i="0" dirty="0">
                <a:solidFill>
                  <a:srgbClr val="191B1F"/>
                </a:solidFill>
                <a:effectLst/>
                <a:latin typeface="-apple-system"/>
              </a:rPr>
              <a:t> 为物体的加速度。 </a:t>
            </a:r>
            <a:r>
              <a:rPr lang="en-US" altLang="zh-CN" b="0" i="0" dirty="0">
                <a:solidFill>
                  <a:srgbClr val="191B1F"/>
                </a:solidFill>
                <a:effectLst/>
                <a:latin typeface="-apple-system"/>
              </a:rPr>
              <a:t>p</a:t>
            </a:r>
            <a:r>
              <a:rPr lang="zh-CN" altLang="en-US" b="0" i="0" dirty="0">
                <a:solidFill>
                  <a:srgbClr val="191B1F"/>
                </a:solidFill>
                <a:effectLst/>
                <a:latin typeface="-apple-system"/>
              </a:rPr>
              <a:t>为动量，定义如 </a:t>
            </a:r>
            <a:r>
              <a:rPr lang="en-US" altLang="zh-CN" b="0" i="0" dirty="0">
                <a:solidFill>
                  <a:srgbClr val="191B1F"/>
                </a:solidFill>
                <a:effectLst/>
                <a:latin typeface="-apple-system"/>
              </a:rPr>
              <a:t>p=mv </a:t>
            </a:r>
          </a:p>
          <a:p>
            <a:endParaRPr lang="en-US" altLang="zh-CN" dirty="0">
              <a:solidFill>
                <a:srgbClr val="191B1F"/>
              </a:solidFill>
              <a:latin typeface="-apple-system"/>
            </a:endParaRPr>
          </a:p>
          <a:p>
            <a:r>
              <a:rPr lang="zh-CN" altLang="en-US" dirty="0">
                <a:solidFill>
                  <a:srgbClr val="191B1F"/>
                </a:solidFill>
                <a:latin typeface="-apple-system"/>
              </a:rPr>
              <a:t>同样，在角度计算中，也有对应的角动量</a:t>
            </a:r>
            <a:endParaRPr lang="en-US" altLang="zh-CN" dirty="0">
              <a:solidFill>
                <a:srgbClr val="191B1F"/>
              </a:solidFill>
              <a:latin typeface="-apple-system"/>
            </a:endParaRPr>
          </a:p>
        </p:txBody>
      </p:sp>
      <p:pic>
        <p:nvPicPr>
          <p:cNvPr id="11" name="图片 10">
            <a:extLst>
              <a:ext uri="{FF2B5EF4-FFF2-40B4-BE49-F238E27FC236}">
                <a16:creationId xmlns:a16="http://schemas.microsoft.com/office/drawing/2014/main" id="{F7ACA84C-8CB5-24AA-ACD8-3A9B6088082C}"/>
              </a:ext>
            </a:extLst>
          </p:cNvPr>
          <p:cNvPicPr>
            <a:picLocks noChangeAspect="1"/>
          </p:cNvPicPr>
          <p:nvPr/>
        </p:nvPicPr>
        <p:blipFill>
          <a:blip r:embed="rId4"/>
          <a:stretch>
            <a:fillRect/>
          </a:stretch>
        </p:blipFill>
        <p:spPr>
          <a:xfrm>
            <a:off x="778055" y="5019212"/>
            <a:ext cx="3608378" cy="1583423"/>
          </a:xfrm>
          <a:prstGeom prst="rect">
            <a:avLst/>
          </a:prstGeom>
        </p:spPr>
      </p:pic>
    </p:spTree>
    <p:extLst>
      <p:ext uri="{BB962C8B-B14F-4D97-AF65-F5344CB8AC3E}">
        <p14:creationId xmlns:p14="http://schemas.microsoft.com/office/powerpoint/2010/main" val="156169391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en-US" altLang="zh-CN" b="1" dirty="0"/>
              <a:t>Angular Momentum </a:t>
            </a:r>
            <a:r>
              <a:rPr lang="zh-CN" altLang="en-US" b="1" dirty="0"/>
              <a:t>角动量</a:t>
            </a:r>
            <a:endParaRPr lang="en-US" altLang="zh-CN" b="1" dirty="0">
              <a:solidFill>
                <a:srgbClr val="313131"/>
              </a:solidFill>
              <a:latin typeface="Lato" panose="020F0502020204030204" pitchFamily="34" charset="0"/>
            </a:endParaRPr>
          </a:p>
        </p:txBody>
      </p:sp>
      <p:pic>
        <p:nvPicPr>
          <p:cNvPr id="5" name="图片 4">
            <a:extLst>
              <a:ext uri="{FF2B5EF4-FFF2-40B4-BE49-F238E27FC236}">
                <a16:creationId xmlns:a16="http://schemas.microsoft.com/office/drawing/2014/main" id="{8A81765D-01BD-EF97-ACA4-0B22D9DF7B89}"/>
              </a:ext>
            </a:extLst>
          </p:cNvPr>
          <p:cNvPicPr>
            <a:picLocks noChangeAspect="1"/>
          </p:cNvPicPr>
          <p:nvPr/>
        </p:nvPicPr>
        <p:blipFill>
          <a:blip r:embed="rId3"/>
          <a:stretch>
            <a:fillRect/>
          </a:stretch>
        </p:blipFill>
        <p:spPr>
          <a:xfrm>
            <a:off x="696000" y="1789360"/>
            <a:ext cx="10800000" cy="4838095"/>
          </a:xfrm>
          <a:prstGeom prst="rect">
            <a:avLst/>
          </a:prstGeom>
        </p:spPr>
      </p:pic>
      <p:sp>
        <p:nvSpPr>
          <p:cNvPr id="7" name="文本框 6">
            <a:extLst>
              <a:ext uri="{FF2B5EF4-FFF2-40B4-BE49-F238E27FC236}">
                <a16:creationId xmlns:a16="http://schemas.microsoft.com/office/drawing/2014/main" id="{32630C61-06D9-13A8-9F85-36518A5E98E3}"/>
              </a:ext>
            </a:extLst>
          </p:cNvPr>
          <p:cNvSpPr txBox="1"/>
          <p:nvPr/>
        </p:nvSpPr>
        <p:spPr>
          <a:xfrm>
            <a:off x="4371974" y="2042100"/>
            <a:ext cx="6870025" cy="369332"/>
          </a:xfrm>
          <a:prstGeom prst="rect">
            <a:avLst/>
          </a:prstGeom>
          <a:noFill/>
        </p:spPr>
        <p:txBody>
          <a:bodyPr wrap="square">
            <a:spAutoFit/>
          </a:bodyPr>
          <a:lstStyle/>
          <a:p>
            <a:r>
              <a:rPr lang="zh-CN" altLang="en-US" dirty="0"/>
              <a:t>类比</a:t>
            </a:r>
            <a:r>
              <a:rPr lang="en-US" altLang="zh-CN" dirty="0"/>
              <a:t>p=mv</a:t>
            </a:r>
            <a:r>
              <a:rPr lang="zh-CN" altLang="en-US" dirty="0"/>
              <a:t>，同样我们可以定义一个变量来关联角动量和角速度</a:t>
            </a:r>
          </a:p>
        </p:txBody>
      </p:sp>
    </p:spTree>
    <p:extLst>
      <p:ext uri="{BB962C8B-B14F-4D97-AF65-F5344CB8AC3E}">
        <p14:creationId xmlns:p14="http://schemas.microsoft.com/office/powerpoint/2010/main" val="857186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en-US" altLang="zh-CN" b="1" dirty="0"/>
              <a:t>Torque </a:t>
            </a:r>
            <a:r>
              <a:rPr lang="zh-CN" altLang="en-US" b="1" dirty="0"/>
              <a:t>力矩</a:t>
            </a:r>
            <a:endParaRPr lang="en-US" altLang="zh-CN" b="1" dirty="0">
              <a:solidFill>
                <a:srgbClr val="313131"/>
              </a:solidFill>
              <a:latin typeface="Lato" panose="020F0502020204030204" pitchFamily="34" charset="0"/>
            </a:endParaRPr>
          </a:p>
        </p:txBody>
      </p:sp>
      <p:pic>
        <p:nvPicPr>
          <p:cNvPr id="4" name="图片 3">
            <a:extLst>
              <a:ext uri="{FF2B5EF4-FFF2-40B4-BE49-F238E27FC236}">
                <a16:creationId xmlns:a16="http://schemas.microsoft.com/office/drawing/2014/main" id="{AE411AC2-B8C6-C410-38B5-C462C5D4A23F}"/>
              </a:ext>
            </a:extLst>
          </p:cNvPr>
          <p:cNvPicPr>
            <a:picLocks noChangeAspect="1"/>
          </p:cNvPicPr>
          <p:nvPr/>
        </p:nvPicPr>
        <p:blipFill>
          <a:blip r:embed="rId3"/>
          <a:stretch>
            <a:fillRect/>
          </a:stretch>
        </p:blipFill>
        <p:spPr>
          <a:xfrm>
            <a:off x="706214" y="2091553"/>
            <a:ext cx="10733333" cy="4428571"/>
          </a:xfrm>
          <a:prstGeom prst="rect">
            <a:avLst/>
          </a:prstGeom>
        </p:spPr>
      </p:pic>
    </p:spTree>
    <p:extLst>
      <p:ext uri="{BB962C8B-B14F-4D97-AF65-F5344CB8AC3E}">
        <p14:creationId xmlns:p14="http://schemas.microsoft.com/office/powerpoint/2010/main" val="679465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646331"/>
          </a:xfrm>
          <a:prstGeom prst="rect">
            <a:avLst/>
          </a:prstGeom>
          <a:noFill/>
        </p:spPr>
        <p:txBody>
          <a:bodyPr wrap="square">
            <a:spAutoFit/>
          </a:bodyPr>
          <a:lstStyle/>
          <a:p>
            <a:pPr algn="l"/>
            <a:r>
              <a:rPr lang="en-US" altLang="zh-CN" b="1" i="0" dirty="0">
                <a:solidFill>
                  <a:srgbClr val="313131"/>
                </a:solidFill>
                <a:effectLst/>
                <a:latin typeface="Lato" panose="020F0502020204030203" pitchFamily="34" charset="0"/>
              </a:rPr>
              <a:t>Rotational Inertia </a:t>
            </a:r>
            <a:r>
              <a:rPr lang="zh-CN" altLang="en-US" b="1" i="0" dirty="0">
                <a:solidFill>
                  <a:srgbClr val="313131"/>
                </a:solidFill>
                <a:effectLst/>
                <a:latin typeface="Lato" panose="020F0502020204030203" pitchFamily="34" charset="0"/>
              </a:rPr>
              <a:t>转动惯量</a:t>
            </a:r>
            <a:endParaRPr lang="en-US" altLang="zh-CN" b="1" i="0" dirty="0">
              <a:solidFill>
                <a:srgbClr val="313131"/>
              </a:solidFill>
              <a:effectLst/>
              <a:latin typeface="Lato" panose="020F0502020204030203" pitchFamily="34" charset="0"/>
            </a:endParaRPr>
          </a:p>
          <a:p>
            <a:pPr algn="l"/>
            <a:r>
              <a:rPr lang="en-US" altLang="zh-CN" b="1" dirty="0">
                <a:solidFill>
                  <a:srgbClr val="313131"/>
                </a:solidFill>
                <a:latin typeface="Lato" panose="020F0502020204030203" pitchFamily="34" charset="0"/>
              </a:rPr>
              <a:t>	</a:t>
            </a:r>
            <a:r>
              <a:rPr lang="zh-CN" altLang="en-US" dirty="0">
                <a:solidFill>
                  <a:srgbClr val="313131"/>
                </a:solidFill>
                <a:latin typeface="Lato" panose="020F0502020204030203" pitchFamily="34" charset="0"/>
              </a:rPr>
              <a:t>转动惯量描述了刚体的质量分布</a:t>
            </a:r>
            <a:endParaRPr lang="en-US" altLang="zh-CN" dirty="0">
              <a:solidFill>
                <a:srgbClr val="313131"/>
              </a:solidFill>
              <a:latin typeface="Lato" panose="020F0502020204030204" pitchFamily="34" charset="0"/>
            </a:endParaRPr>
          </a:p>
        </p:txBody>
      </p:sp>
      <p:pic>
        <p:nvPicPr>
          <p:cNvPr id="1026" name="Picture 2" descr="在这里插入图片描述">
            <a:extLst>
              <a:ext uri="{FF2B5EF4-FFF2-40B4-BE49-F238E27FC236}">
                <a16:creationId xmlns:a16="http://schemas.microsoft.com/office/drawing/2014/main" id="{73062D87-0B88-E542-DDC7-365BAE48C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291" y="2150279"/>
            <a:ext cx="38957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2D8E0C61-FD88-05EA-EA66-D8AC5DD64B69}"/>
              </a:ext>
            </a:extLst>
          </p:cNvPr>
          <p:cNvPicPr>
            <a:picLocks noChangeAspect="1"/>
          </p:cNvPicPr>
          <p:nvPr/>
        </p:nvPicPr>
        <p:blipFill>
          <a:blip r:embed="rId4"/>
          <a:stretch>
            <a:fillRect/>
          </a:stretch>
        </p:blipFill>
        <p:spPr>
          <a:xfrm>
            <a:off x="137849" y="4642734"/>
            <a:ext cx="7104762" cy="2123810"/>
          </a:xfrm>
          <a:prstGeom prst="rect">
            <a:avLst/>
          </a:prstGeom>
        </p:spPr>
      </p:pic>
      <p:pic>
        <p:nvPicPr>
          <p:cNvPr id="13" name="图片 12">
            <a:extLst>
              <a:ext uri="{FF2B5EF4-FFF2-40B4-BE49-F238E27FC236}">
                <a16:creationId xmlns:a16="http://schemas.microsoft.com/office/drawing/2014/main" id="{ECF1E926-8B92-B76D-3853-D947DA79E98D}"/>
              </a:ext>
            </a:extLst>
          </p:cNvPr>
          <p:cNvPicPr>
            <a:picLocks noChangeAspect="1"/>
          </p:cNvPicPr>
          <p:nvPr/>
        </p:nvPicPr>
        <p:blipFill>
          <a:blip r:embed="rId5"/>
          <a:stretch>
            <a:fillRect/>
          </a:stretch>
        </p:blipFill>
        <p:spPr>
          <a:xfrm>
            <a:off x="2566981" y="4917104"/>
            <a:ext cx="266667" cy="428571"/>
          </a:xfrm>
          <a:prstGeom prst="rect">
            <a:avLst/>
          </a:prstGeom>
        </p:spPr>
      </p:pic>
    </p:spTree>
    <p:extLst>
      <p:ext uri="{BB962C8B-B14F-4D97-AF65-F5344CB8AC3E}">
        <p14:creationId xmlns:p14="http://schemas.microsoft.com/office/powerpoint/2010/main" val="8891136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984634" cy="826663"/>
            <a:chOff x="-158751" y="255365"/>
            <a:chExt cx="6984634"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4765665" cy="744152"/>
              <a:chOff x="1520468" y="3717644"/>
              <a:chExt cx="4765665" cy="744152"/>
            </a:xfrm>
          </p:grpSpPr>
          <p:sp>
            <p:nvSpPr>
              <p:cNvPr id="21" name="文本框 20"/>
              <p:cNvSpPr txBox="1"/>
              <p:nvPr/>
            </p:nvSpPr>
            <p:spPr>
              <a:xfrm>
                <a:off x="1520469" y="3717644"/>
                <a:ext cx="4765664" cy="584775"/>
              </a:xfrm>
              <a:prstGeom prst="rect">
                <a:avLst/>
              </a:prstGeom>
              <a:noFill/>
            </p:spPr>
            <p:txBody>
              <a:bodyPr wrap="none" rtlCol="0">
                <a:spAutoFit/>
                <a:scene3d>
                  <a:camera prst="orthographicFront"/>
                  <a:lightRig rig="threePt" dir="t"/>
                </a:scene3d>
                <a:sp3d contourW="12700"/>
              </a:bodyPr>
              <a:lstStyle/>
              <a:p>
                <a:r>
                  <a:rPr lang="en-US" altLang="zh-CN" sz="3200" dirty="0"/>
                  <a:t>Physics Actor And Shape</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4" name="图片 3">
            <a:extLst>
              <a:ext uri="{FF2B5EF4-FFF2-40B4-BE49-F238E27FC236}">
                <a16:creationId xmlns:a16="http://schemas.microsoft.com/office/drawing/2014/main" id="{94AA1961-02E1-5BF7-BF33-CAF06892E8C0}"/>
              </a:ext>
            </a:extLst>
          </p:cNvPr>
          <p:cNvPicPr>
            <a:picLocks noChangeAspect="1"/>
          </p:cNvPicPr>
          <p:nvPr/>
        </p:nvPicPr>
        <p:blipFill>
          <a:blip r:embed="rId3"/>
          <a:stretch>
            <a:fillRect/>
          </a:stretch>
        </p:blipFill>
        <p:spPr>
          <a:xfrm>
            <a:off x="1008938" y="1082028"/>
            <a:ext cx="9659591" cy="5684518"/>
          </a:xfrm>
          <a:prstGeom prst="rect">
            <a:avLst/>
          </a:prstGeom>
        </p:spPr>
      </p:pic>
    </p:spTree>
    <p:extLst>
      <p:ext uri="{BB962C8B-B14F-4D97-AF65-F5344CB8AC3E}">
        <p14:creationId xmlns:p14="http://schemas.microsoft.com/office/powerpoint/2010/main" val="396753492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en-US" altLang="zh-CN" b="1" i="0" dirty="0">
                <a:solidFill>
                  <a:srgbClr val="313131"/>
                </a:solidFill>
                <a:effectLst/>
                <a:latin typeface="Lato" panose="020F0502020204030203" pitchFamily="34" charset="0"/>
              </a:rPr>
              <a:t>3D</a:t>
            </a:r>
            <a:r>
              <a:rPr lang="zh-CN" altLang="en-US" b="1" i="0" dirty="0">
                <a:solidFill>
                  <a:srgbClr val="313131"/>
                </a:solidFill>
                <a:effectLst/>
                <a:latin typeface="Lato" panose="020F0502020204030203" pitchFamily="34" charset="0"/>
              </a:rPr>
              <a:t>空间中的惯性张量</a:t>
            </a:r>
            <a:r>
              <a:rPr lang="en-US" altLang="zh-CN" b="1" dirty="0">
                <a:solidFill>
                  <a:srgbClr val="313131"/>
                </a:solidFill>
                <a:latin typeface="Lato" panose="020F0502020204030203" pitchFamily="34" charset="0"/>
              </a:rPr>
              <a:t>	</a:t>
            </a:r>
            <a:endParaRPr lang="en-US" altLang="zh-CN" dirty="0">
              <a:solidFill>
                <a:srgbClr val="313131"/>
              </a:solidFill>
              <a:latin typeface="Lato" panose="020F0502020204030204" pitchFamily="34" charset="0"/>
            </a:endParaRPr>
          </a:p>
        </p:txBody>
      </p:sp>
      <p:pic>
        <p:nvPicPr>
          <p:cNvPr id="4" name="图片 3">
            <a:extLst>
              <a:ext uri="{FF2B5EF4-FFF2-40B4-BE49-F238E27FC236}">
                <a16:creationId xmlns:a16="http://schemas.microsoft.com/office/drawing/2014/main" id="{93CC484D-FC46-5C3A-31BE-E4B14E21740D}"/>
              </a:ext>
            </a:extLst>
          </p:cNvPr>
          <p:cNvPicPr>
            <a:picLocks noChangeAspect="1"/>
          </p:cNvPicPr>
          <p:nvPr/>
        </p:nvPicPr>
        <p:blipFill>
          <a:blip r:embed="rId3"/>
          <a:stretch>
            <a:fillRect/>
          </a:stretch>
        </p:blipFill>
        <p:spPr>
          <a:xfrm>
            <a:off x="1786469" y="2291557"/>
            <a:ext cx="8504762" cy="4266667"/>
          </a:xfrm>
          <a:prstGeom prst="rect">
            <a:avLst/>
          </a:prstGeom>
        </p:spPr>
      </p:pic>
      <p:pic>
        <p:nvPicPr>
          <p:cNvPr id="7" name="图片 6">
            <a:extLst>
              <a:ext uri="{FF2B5EF4-FFF2-40B4-BE49-F238E27FC236}">
                <a16:creationId xmlns:a16="http://schemas.microsoft.com/office/drawing/2014/main" id="{C766DAD2-4B60-8168-25CF-EB5850A95169}"/>
              </a:ext>
            </a:extLst>
          </p:cNvPr>
          <p:cNvPicPr>
            <a:picLocks noChangeAspect="1"/>
          </p:cNvPicPr>
          <p:nvPr/>
        </p:nvPicPr>
        <p:blipFill>
          <a:blip r:embed="rId4"/>
          <a:stretch>
            <a:fillRect/>
          </a:stretch>
        </p:blipFill>
        <p:spPr>
          <a:xfrm>
            <a:off x="3253143" y="1420028"/>
            <a:ext cx="5685714" cy="1428571"/>
          </a:xfrm>
          <a:prstGeom prst="rect">
            <a:avLst/>
          </a:prstGeom>
        </p:spPr>
      </p:pic>
    </p:spTree>
    <p:extLst>
      <p:ext uri="{BB962C8B-B14F-4D97-AF65-F5344CB8AC3E}">
        <p14:creationId xmlns:p14="http://schemas.microsoft.com/office/powerpoint/2010/main" val="198586339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8733895" cy="826663"/>
            <a:chOff x="-158751" y="255365"/>
            <a:chExt cx="8733895"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514926" cy="744152"/>
              <a:chOff x="1520468" y="3717644"/>
              <a:chExt cx="6514926" cy="744152"/>
            </a:xfrm>
          </p:grpSpPr>
          <p:sp>
            <p:nvSpPr>
              <p:cNvPr id="21" name="文本框 20"/>
              <p:cNvSpPr txBox="1"/>
              <p:nvPr/>
            </p:nvSpPr>
            <p:spPr>
              <a:xfrm>
                <a:off x="1520469" y="3717644"/>
                <a:ext cx="6514925"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Rigid Body Dynamics </a:t>
                </a:r>
                <a:r>
                  <a:rPr lang="zh-CN" altLang="en-US" sz="3200" dirty="0">
                    <a:latin typeface="微软雅黑" panose="020B0503020204020204" pitchFamily="34" charset="-122"/>
                    <a:ea typeface="微软雅黑" panose="020B0503020204020204" pitchFamily="34" charset="-122"/>
                  </a:rPr>
                  <a:t>刚体动力学</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力与运动</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662C9A83-5244-708F-4458-E8E0B4774A0E}"/>
              </a:ext>
            </a:extLst>
          </p:cNvPr>
          <p:cNvSpPr txBox="1"/>
          <p:nvPr/>
        </p:nvSpPr>
        <p:spPr>
          <a:xfrm>
            <a:off x="752453" y="1420028"/>
            <a:ext cx="6375400" cy="369332"/>
          </a:xfrm>
          <a:prstGeom prst="rect">
            <a:avLst/>
          </a:prstGeom>
          <a:noFill/>
        </p:spPr>
        <p:txBody>
          <a:bodyPr wrap="square">
            <a:spAutoFit/>
          </a:bodyPr>
          <a:lstStyle/>
          <a:p>
            <a:pPr algn="l"/>
            <a:r>
              <a:rPr lang="zh-CN" altLang="en-US" b="1" i="0" dirty="0">
                <a:solidFill>
                  <a:srgbClr val="313131"/>
                </a:solidFill>
                <a:effectLst/>
                <a:latin typeface="Lato" panose="020F0502020204030203" pitchFamily="34" charset="0"/>
              </a:rPr>
              <a:t>总结：</a:t>
            </a:r>
            <a:endParaRPr lang="en-US" altLang="zh-CN" b="1" dirty="0">
              <a:solidFill>
                <a:srgbClr val="313131"/>
              </a:solidFill>
              <a:latin typeface="Lato" panose="020F0502020204030204" pitchFamily="34" charset="0"/>
            </a:endParaRPr>
          </a:p>
        </p:txBody>
      </p:sp>
      <p:pic>
        <p:nvPicPr>
          <p:cNvPr id="4" name="图片 3">
            <a:extLst>
              <a:ext uri="{FF2B5EF4-FFF2-40B4-BE49-F238E27FC236}">
                <a16:creationId xmlns:a16="http://schemas.microsoft.com/office/drawing/2014/main" id="{4E099413-7ACE-9AE7-0592-1698EAF7F4D8}"/>
              </a:ext>
            </a:extLst>
          </p:cNvPr>
          <p:cNvPicPr>
            <a:picLocks noChangeAspect="1"/>
          </p:cNvPicPr>
          <p:nvPr/>
        </p:nvPicPr>
        <p:blipFill>
          <a:blip r:embed="rId3"/>
          <a:stretch>
            <a:fillRect/>
          </a:stretch>
        </p:blipFill>
        <p:spPr>
          <a:xfrm>
            <a:off x="137849" y="1886252"/>
            <a:ext cx="11190476" cy="4838095"/>
          </a:xfrm>
          <a:prstGeom prst="rect">
            <a:avLst/>
          </a:prstGeom>
        </p:spPr>
      </p:pic>
    </p:spTree>
    <p:extLst>
      <p:ext uri="{BB962C8B-B14F-4D97-AF65-F5344CB8AC3E}">
        <p14:creationId xmlns:p14="http://schemas.microsoft.com/office/powerpoint/2010/main" val="42736990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2095445" cy="369332"/>
          </a:xfrm>
          <a:prstGeom prst="rect">
            <a:avLst/>
          </a:prstGeom>
          <a:noFill/>
        </p:spPr>
        <p:txBody>
          <a:bodyPr wrap="none" rtlCol="0">
            <a:spAutoFit/>
            <a:scene3d>
              <a:camera prst="orthographicFront"/>
              <a:lightRig rig="threePt" dir="t"/>
            </a:scene3d>
            <a:sp3d contourW="12700"/>
          </a:bodyPr>
          <a:lstStyle/>
          <a:p>
            <a:r>
              <a:rPr lang="en-US" altLang="zh-CN" dirty="0"/>
              <a:t>Collision Detection</a:t>
            </a:r>
            <a:endParaRPr lang="zh-CN" altLang="en-US" sz="4400" b="1" dirty="0">
              <a:solidFill>
                <a:schemeClr val="tx1">
                  <a:lumMod val="75000"/>
                  <a:lumOff val="25000"/>
                </a:schemeClr>
              </a:solidFill>
              <a:cs typeface="+mn-ea"/>
              <a:sym typeface="+mn-lt"/>
            </a:endParaRPr>
          </a:p>
        </p:txBody>
      </p:sp>
      <p:sp>
        <p:nvSpPr>
          <p:cNvPr id="11" name="文本框 10">
            <a:extLst>
              <a:ext uri="{FF2B5EF4-FFF2-40B4-BE49-F238E27FC236}">
                <a16:creationId xmlns:a16="http://schemas.microsoft.com/office/drawing/2014/main" id="{5E5F81FE-A6C2-B432-41E1-5E880F38220C}"/>
              </a:ext>
            </a:extLst>
          </p:cNvPr>
          <p:cNvSpPr txBox="1"/>
          <p:nvPr/>
        </p:nvSpPr>
        <p:spPr>
          <a:xfrm>
            <a:off x="2690324" y="2521259"/>
            <a:ext cx="1639258" cy="1569660"/>
          </a:xfrm>
          <a:prstGeom prst="rect">
            <a:avLst/>
          </a:prstGeom>
          <a:noFill/>
        </p:spPr>
        <p:txBody>
          <a:bodyPr wrap="square">
            <a:spAutoFit/>
          </a:bodyPr>
          <a:lstStyle/>
          <a:p>
            <a:r>
              <a:rPr lang="en-US" altLang="zh-CN" sz="9600" b="1" dirty="0">
                <a:cs typeface="+mn-ea"/>
                <a:sym typeface="+mn-lt"/>
              </a:rPr>
              <a:t>03</a:t>
            </a:r>
            <a:endParaRPr lang="zh-CN" altLang="en-US" sz="9600" b="1" dirty="0">
              <a:cs typeface="+mn-ea"/>
              <a:sym typeface="+mn-lt"/>
            </a:endParaRPr>
          </a:p>
        </p:txBody>
      </p:sp>
      <p:sp>
        <p:nvSpPr>
          <p:cNvPr id="19" name="文本框 18">
            <a:extLst>
              <a:ext uri="{FF2B5EF4-FFF2-40B4-BE49-F238E27FC236}">
                <a16:creationId xmlns:a16="http://schemas.microsoft.com/office/drawing/2014/main" id="{B77340DF-CCC9-8CB7-2FE3-4F0734FE45EC}"/>
              </a:ext>
            </a:extLst>
          </p:cNvPr>
          <p:cNvSpPr txBox="1"/>
          <p:nvPr/>
        </p:nvSpPr>
        <p:spPr>
          <a:xfrm>
            <a:off x="5126983" y="3355734"/>
            <a:ext cx="6601096" cy="369332"/>
          </a:xfrm>
          <a:prstGeom prst="rect">
            <a:avLst/>
          </a:prstGeom>
          <a:noFill/>
        </p:spPr>
        <p:txBody>
          <a:bodyPr wrap="square">
            <a:spAutoFit/>
          </a:bodyPr>
          <a:lstStyle/>
          <a:p>
            <a:r>
              <a:rPr lang="zh-CN" altLang="en-US" dirty="0">
                <a:solidFill>
                  <a:schemeClr val="tx1">
                    <a:lumMod val="50000"/>
                    <a:lumOff val="50000"/>
                  </a:schemeClr>
                </a:solidFill>
                <a:cs typeface="+mn-ea"/>
              </a:rPr>
              <a:t>碰撞检测</a:t>
            </a:r>
            <a:endParaRPr lang="en-US" altLang="zh-CN"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7180097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579826" cy="584775"/>
              </a:xfrm>
              <a:prstGeom prst="rect">
                <a:avLst/>
              </a:prstGeom>
              <a:noFill/>
            </p:spPr>
            <p:txBody>
              <a:bodyPr wrap="none" rtlCol="0">
                <a:spAutoFit/>
                <a:scene3d>
                  <a:camera prst="orthographicFront"/>
                  <a:lightRig rig="threePt" dir="t"/>
                </a:scene3d>
                <a:sp3d contourW="12700"/>
              </a:bodyPr>
              <a:lstStyle/>
              <a:p>
                <a:r>
                  <a:rPr lang="en-US" altLang="zh-CN" sz="3200" dirty="0"/>
                  <a:t>Collision Detection</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5C37EA53-8EE3-A3C6-5136-15406BB625D7}"/>
              </a:ext>
            </a:extLst>
          </p:cNvPr>
          <p:cNvSpPr txBox="1"/>
          <p:nvPr/>
        </p:nvSpPr>
        <p:spPr>
          <a:xfrm>
            <a:off x="695400" y="1412776"/>
            <a:ext cx="10954559" cy="5354799"/>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粗检测</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查找碰撞的包围盒，收集潜在的碰撞刚体对</a:t>
            </a:r>
            <a:endParaRPr lang="en-US" altLang="zh-CN" sz="2000" dirty="0">
              <a:latin typeface="微软雅黑" panose="020B0503020204020204" pitchFamily="34" charset="-122"/>
              <a:ea typeface="微软雅黑" panose="020B0503020204020204" pitchFamily="34" charset="-122"/>
            </a:endParaRPr>
          </a:p>
          <a:p>
            <a:pPr>
              <a:lnSpc>
                <a:spcPct val="200000"/>
              </a:lnSpc>
            </a:pPr>
            <a:r>
              <a:rPr lang="en-US" altLang="zh-CN" sz="20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若直接暴力，需要将所有物体两两之间进行相交检测，时间复杂度时</a:t>
            </a:r>
            <a:r>
              <a:rPr lang="en-US" altLang="zh-CN" sz="1800" dirty="0">
                <a:latin typeface="微软雅黑" panose="020B0503020204020204" pitchFamily="34" charset="-122"/>
                <a:ea typeface="微软雅黑" panose="020B0503020204020204" pitchFamily="34" charset="-122"/>
              </a:rPr>
              <a:t>N^2</a:t>
            </a:r>
            <a:r>
              <a:rPr lang="zh-CN" altLang="en-US" sz="1800" dirty="0">
                <a:latin typeface="微软雅黑" panose="020B0503020204020204" pitchFamily="34" charset="-122"/>
                <a:ea typeface="微软雅黑" panose="020B0503020204020204" pitchFamily="34" charset="-122"/>
              </a:rPr>
              <a:t>，物体一多直接卡成</a:t>
            </a:r>
            <a:r>
              <a:rPr lang="en-US" altLang="zh-CN" sz="1800" dirty="0">
                <a:latin typeface="微软雅黑" panose="020B0503020204020204" pitchFamily="34" charset="-122"/>
                <a:ea typeface="微软雅黑" panose="020B0503020204020204" pitchFamily="34" charset="-122"/>
              </a:rPr>
              <a:t>PPT</a:t>
            </a:r>
          </a:p>
          <a:p>
            <a:pPr>
              <a:lnSpc>
                <a:spcPct val="20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采用包围盒、空间划分等方案</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细检测</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详细计算碰撞并生成碰撞结果信息：碰撞点、法线、切线、渗透等</a:t>
            </a:r>
            <a:endParaRPr lang="en-US" altLang="zh-CN" sz="1800" dirty="0">
              <a:latin typeface="微软雅黑" panose="020B0503020204020204" pitchFamily="34" charset="-122"/>
              <a:ea typeface="微软雅黑" panose="020B0503020204020204" pitchFamily="34" charset="-122"/>
            </a:endParaRPr>
          </a:p>
          <a:p>
            <a:pPr lvl="1">
              <a:lnSpc>
                <a:spcPct val="200000"/>
              </a:lnSpc>
            </a:pPr>
            <a:r>
              <a:rPr lang="zh-CN" altLang="en-US" dirty="0">
                <a:latin typeface="微软雅黑" panose="020B0503020204020204" pitchFamily="34" charset="-122"/>
                <a:ea typeface="微软雅黑" panose="020B0503020204020204" pitchFamily="34" charset="-122"/>
              </a:rPr>
              <a:t>采用简单图形相交直接求解、</a:t>
            </a:r>
            <a:r>
              <a:rPr lang="zh-CN" altLang="en-US" sz="1800" dirty="0">
                <a:latin typeface="微软雅黑" panose="020B0503020204020204" pitchFamily="34" charset="-122"/>
                <a:ea typeface="微软雅黑" panose="020B0503020204020204" pitchFamily="34" charset="-122"/>
              </a:rPr>
              <a:t>明可夫斯基</a:t>
            </a:r>
            <a:r>
              <a:rPr lang="en-US" altLang="zh-CN" sz="1800" dirty="0">
                <a:latin typeface="微软雅黑" panose="020B0503020204020204" pitchFamily="34" charset="-122"/>
                <a:ea typeface="微软雅黑" panose="020B0503020204020204" pitchFamily="34" charset="-122"/>
              </a:rPr>
              <a:t>Sum/Difference</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GJK</a:t>
            </a:r>
            <a:r>
              <a:rPr lang="zh-CN" altLang="en-US" sz="1800" dirty="0">
                <a:latin typeface="微软雅黑" panose="020B0503020204020204" pitchFamily="34" charset="-122"/>
                <a:ea typeface="微软雅黑" panose="020B0503020204020204" pitchFamily="34" charset="-122"/>
              </a:rPr>
              <a:t>、分离轴等方案</a:t>
            </a:r>
            <a:endParaRPr lang="en-US" altLang="zh-CN" sz="2000" dirty="0">
              <a:latin typeface="微软雅黑" panose="020B0503020204020204" pitchFamily="34" charset="-122"/>
              <a:ea typeface="微软雅黑" panose="020B0503020204020204" pitchFamily="34" charset="-122"/>
            </a:endParaRPr>
          </a:p>
          <a:p>
            <a:pPr lvl="1">
              <a:lnSpc>
                <a:spcPct val="200000"/>
              </a:lnSpc>
            </a:pP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56880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5C37EA53-8EE3-A3C6-5136-15406BB625D7}"/>
              </a:ext>
            </a:extLst>
          </p:cNvPr>
          <p:cNvSpPr txBox="1"/>
          <p:nvPr/>
        </p:nvSpPr>
        <p:spPr>
          <a:xfrm>
            <a:off x="695400" y="1412776"/>
            <a:ext cx="5492301" cy="3170099"/>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包围体</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复杂对象前期剔除</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减少计算消耗</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92009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B62C6BF8-DA6E-7182-02E4-9224E2ABD6AF}"/>
              </a:ext>
            </a:extLst>
          </p:cNvPr>
          <p:cNvSpPr txBox="1"/>
          <p:nvPr/>
        </p:nvSpPr>
        <p:spPr>
          <a:xfrm>
            <a:off x="611246" y="1164776"/>
            <a:ext cx="5492301" cy="3785652"/>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包围体</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Axis-aligned bounding box (AABB)</a:t>
            </a:r>
          </a:p>
          <a:p>
            <a:pPr marL="800100" lvl="1" indent="-342900">
              <a:lnSpc>
                <a:spcPct val="2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Oriented bounding box (OBB)</a:t>
            </a:r>
          </a:p>
          <a:p>
            <a:pPr marL="800100" lvl="1" indent="-342900">
              <a:lnSpc>
                <a:spcPct val="2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Bounding sphere</a:t>
            </a: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95F70EA-93B5-F5BB-68B9-40188E71DED4}"/>
              </a:ext>
            </a:extLst>
          </p:cNvPr>
          <p:cNvPicPr>
            <a:picLocks noChangeAspect="1"/>
          </p:cNvPicPr>
          <p:nvPr/>
        </p:nvPicPr>
        <p:blipFill>
          <a:blip r:embed="rId3"/>
          <a:stretch>
            <a:fillRect/>
          </a:stretch>
        </p:blipFill>
        <p:spPr>
          <a:xfrm>
            <a:off x="3935760" y="3140968"/>
            <a:ext cx="8016751" cy="3174600"/>
          </a:xfrm>
          <a:prstGeom prst="rect">
            <a:avLst/>
          </a:prstGeom>
        </p:spPr>
      </p:pic>
    </p:spTree>
    <p:extLst>
      <p:ext uri="{BB962C8B-B14F-4D97-AF65-F5344CB8AC3E}">
        <p14:creationId xmlns:p14="http://schemas.microsoft.com/office/powerpoint/2010/main" val="41122700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4" name="文本框 3">
            <a:extLst>
              <a:ext uri="{FF2B5EF4-FFF2-40B4-BE49-F238E27FC236}">
                <a16:creationId xmlns:a16="http://schemas.microsoft.com/office/drawing/2014/main" id="{B655C6CA-67D1-56E5-3B8E-29C7443192AD}"/>
              </a:ext>
            </a:extLst>
          </p:cNvPr>
          <p:cNvSpPr txBox="1"/>
          <p:nvPr/>
        </p:nvSpPr>
        <p:spPr>
          <a:xfrm>
            <a:off x="611246" y="1164776"/>
            <a:ext cx="5492301" cy="2554545"/>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包围体</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Axis-aligned bounding box (AABB)</a:t>
            </a: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FC40CEF-65D1-31DB-2B10-9EAD623BE52F}"/>
              </a:ext>
            </a:extLst>
          </p:cNvPr>
          <p:cNvPicPr>
            <a:picLocks noChangeAspect="1"/>
          </p:cNvPicPr>
          <p:nvPr/>
        </p:nvPicPr>
        <p:blipFill>
          <a:blip r:embed="rId3"/>
          <a:stretch>
            <a:fillRect/>
          </a:stretch>
        </p:blipFill>
        <p:spPr>
          <a:xfrm>
            <a:off x="2493686" y="3429000"/>
            <a:ext cx="1727419" cy="2249867"/>
          </a:xfrm>
          <a:prstGeom prst="rect">
            <a:avLst/>
          </a:prstGeom>
        </p:spPr>
      </p:pic>
      <p:cxnSp>
        <p:nvCxnSpPr>
          <p:cNvPr id="6" name="直接连接符 5">
            <a:extLst>
              <a:ext uri="{FF2B5EF4-FFF2-40B4-BE49-F238E27FC236}">
                <a16:creationId xmlns:a16="http://schemas.microsoft.com/office/drawing/2014/main" id="{B03C7CE8-1F4C-4C62-39E4-DEB006FC2490}"/>
              </a:ext>
            </a:extLst>
          </p:cNvPr>
          <p:cNvCxnSpPr/>
          <p:nvPr/>
        </p:nvCxnSpPr>
        <p:spPr>
          <a:xfrm flipV="1">
            <a:off x="1991544" y="3186926"/>
            <a:ext cx="1" cy="3024336"/>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52C01EB4-9DD3-3923-D945-17DDAB72F483}"/>
              </a:ext>
            </a:extLst>
          </p:cNvPr>
          <p:cNvCxnSpPr/>
          <p:nvPr/>
        </p:nvCxnSpPr>
        <p:spPr>
          <a:xfrm>
            <a:off x="1343472" y="5877272"/>
            <a:ext cx="3786235"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下箭头 11">
            <a:extLst>
              <a:ext uri="{FF2B5EF4-FFF2-40B4-BE49-F238E27FC236}">
                <a16:creationId xmlns:a16="http://schemas.microsoft.com/office/drawing/2014/main" id="{4466CEAA-5FA2-D0A8-5F94-0991D22BEC5A}"/>
              </a:ext>
            </a:extLst>
          </p:cNvPr>
          <p:cNvSpPr/>
          <p:nvPr/>
        </p:nvSpPr>
        <p:spPr>
          <a:xfrm>
            <a:off x="4007768" y="2852936"/>
            <a:ext cx="213337"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24">
            <a:extLst>
              <a:ext uri="{FF2B5EF4-FFF2-40B4-BE49-F238E27FC236}">
                <a16:creationId xmlns:a16="http://schemas.microsoft.com/office/drawing/2014/main" id="{1E382D05-4865-37EE-DDF1-D96D43C01FF6}"/>
              </a:ext>
            </a:extLst>
          </p:cNvPr>
          <p:cNvSpPr/>
          <p:nvPr/>
        </p:nvSpPr>
        <p:spPr>
          <a:xfrm flipV="1">
            <a:off x="2399850" y="5694353"/>
            <a:ext cx="239767" cy="560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4">
            <a:extLst>
              <a:ext uri="{FF2B5EF4-FFF2-40B4-BE49-F238E27FC236}">
                <a16:creationId xmlns:a16="http://schemas.microsoft.com/office/drawing/2014/main" id="{5137F0D1-9B62-2A93-4BDD-C3D20C64023A}"/>
              </a:ext>
            </a:extLst>
          </p:cNvPr>
          <p:cNvGraphicFramePr>
            <a:graphicFrameLocks noGrp="1"/>
          </p:cNvGraphicFramePr>
          <p:nvPr>
            <p:extLst>
              <p:ext uri="{D42A27DB-BD31-4B8C-83A1-F6EECF244321}">
                <p14:modId xmlns:p14="http://schemas.microsoft.com/office/powerpoint/2010/main" val="2038540832"/>
              </p:ext>
            </p:extLst>
          </p:nvPr>
        </p:nvGraphicFramePr>
        <p:xfrm>
          <a:off x="6103545" y="3022420"/>
          <a:ext cx="7848872" cy="1854200"/>
        </p:xfrm>
        <a:graphic>
          <a:graphicData uri="http://schemas.openxmlformats.org/drawingml/2006/table">
            <a:tbl>
              <a:tblPr firstRow="1" bandRow="1">
                <a:tableStyleId>{2D5ABB26-0587-4C30-8999-92F81FD0307C}</a:tableStyleId>
              </a:tblPr>
              <a:tblGrid>
                <a:gridCol w="7848872">
                  <a:extLst>
                    <a:ext uri="{9D8B030D-6E8A-4147-A177-3AD203B41FA5}">
                      <a16:colId xmlns:a16="http://schemas.microsoft.com/office/drawing/2014/main" val="1190293604"/>
                    </a:ext>
                  </a:extLst>
                </a:gridCol>
              </a:tblGrid>
              <a:tr h="370840">
                <a:tc>
                  <a:txBody>
                    <a:bodyPr/>
                    <a:lstStyle/>
                    <a:p>
                      <a:r>
                        <a:rPr lang="en-US" altLang="zh-CN" dirty="0">
                          <a:solidFill>
                            <a:schemeClr val="accent6"/>
                          </a:solidFill>
                        </a:rPr>
                        <a:t>// AABB</a:t>
                      </a:r>
                      <a:r>
                        <a:rPr lang="zh-CN" altLang="en-US" dirty="0">
                          <a:solidFill>
                            <a:schemeClr val="accent6"/>
                          </a:solidFill>
                        </a:rPr>
                        <a:t>结构</a:t>
                      </a:r>
                      <a:endParaRPr lang="en-US" altLang="zh-CN" dirty="0">
                        <a:solidFill>
                          <a:schemeClr val="accent6"/>
                        </a:solidFill>
                      </a:endParaRPr>
                    </a:p>
                  </a:txBody>
                  <a:tcPr/>
                </a:tc>
                <a:extLst>
                  <a:ext uri="{0D108BD9-81ED-4DB2-BD59-A6C34878D82A}">
                    <a16:rowId xmlns:a16="http://schemas.microsoft.com/office/drawing/2014/main" val="4036062267"/>
                  </a:ext>
                </a:extLst>
              </a:tr>
              <a:tr h="370840">
                <a:tc>
                  <a:txBody>
                    <a:bodyPr/>
                    <a:lstStyle/>
                    <a:p>
                      <a:r>
                        <a:rPr lang="en-US" altLang="zh-CN" dirty="0" err="1">
                          <a:solidFill>
                            <a:schemeClr val="tx1"/>
                          </a:solidFill>
                        </a:rPr>
                        <a:t>Struct</a:t>
                      </a:r>
                      <a:r>
                        <a:rPr lang="en-US" altLang="zh-CN" dirty="0">
                          <a:solidFill>
                            <a:schemeClr val="tx1"/>
                          </a:solidFill>
                        </a:rPr>
                        <a:t> AABB{</a:t>
                      </a:r>
                    </a:p>
                  </a:txBody>
                  <a:tcPr/>
                </a:tc>
                <a:extLst>
                  <a:ext uri="{0D108BD9-81ED-4DB2-BD59-A6C34878D82A}">
                    <a16:rowId xmlns:a16="http://schemas.microsoft.com/office/drawing/2014/main" val="215557238"/>
                  </a:ext>
                </a:extLst>
              </a:tr>
              <a:tr h="370840">
                <a:tc>
                  <a:txBody>
                    <a:bodyPr/>
                    <a:lstStyle/>
                    <a:p>
                      <a:r>
                        <a:rPr lang="en-US" altLang="zh-CN" baseline="0" dirty="0">
                          <a:solidFill>
                            <a:schemeClr val="tx1"/>
                          </a:solidFill>
                        </a:rPr>
                        <a:t>        Vector3 </a:t>
                      </a:r>
                      <a:r>
                        <a:rPr lang="en-US" altLang="zh-CN" baseline="0" dirty="0" err="1">
                          <a:solidFill>
                            <a:schemeClr val="tx1"/>
                          </a:solidFill>
                        </a:rPr>
                        <a:t>m_min</a:t>
                      </a:r>
                      <a:r>
                        <a:rPr lang="en-US" altLang="zh-CN" baseline="0" dirty="0">
                          <a:solidFill>
                            <a:schemeClr val="tx1"/>
                          </a:solidFill>
                        </a:rPr>
                        <a:t>;</a:t>
                      </a:r>
                      <a:endParaRPr lang="en-US" altLang="zh-CN" dirty="0">
                        <a:solidFill>
                          <a:schemeClr val="tx1"/>
                        </a:solidFill>
                      </a:endParaRPr>
                    </a:p>
                  </a:txBody>
                  <a:tcPr/>
                </a:tc>
                <a:extLst>
                  <a:ext uri="{0D108BD9-81ED-4DB2-BD59-A6C34878D82A}">
                    <a16:rowId xmlns:a16="http://schemas.microsoft.com/office/drawing/2014/main" val="792362531"/>
                  </a:ext>
                </a:extLst>
              </a:tr>
              <a:tr h="370840">
                <a:tc>
                  <a:txBody>
                    <a:bodyPr/>
                    <a:lstStyle/>
                    <a:p>
                      <a:r>
                        <a:rPr lang="en-US" altLang="zh-CN" dirty="0">
                          <a:solidFill>
                            <a:schemeClr val="tx1"/>
                          </a:solidFill>
                        </a:rPr>
                        <a:t>        Vector3 </a:t>
                      </a:r>
                      <a:r>
                        <a:rPr lang="en-US" altLang="zh-CN" dirty="0" err="1">
                          <a:solidFill>
                            <a:schemeClr val="tx1"/>
                          </a:solidFill>
                        </a:rPr>
                        <a:t>m_max</a:t>
                      </a:r>
                      <a:r>
                        <a:rPr lang="en-US" altLang="zh-CN" dirty="0">
                          <a:solidFill>
                            <a:schemeClr val="tx1"/>
                          </a:solidFill>
                        </a:rPr>
                        <a:t>;</a:t>
                      </a:r>
                    </a:p>
                  </a:txBody>
                  <a:tcPr/>
                </a:tc>
                <a:extLst>
                  <a:ext uri="{0D108BD9-81ED-4DB2-BD59-A6C34878D82A}">
                    <a16:rowId xmlns:a16="http://schemas.microsoft.com/office/drawing/2014/main" val="1324373911"/>
                  </a:ext>
                </a:extLst>
              </a:tr>
              <a:tr h="370840">
                <a:tc>
                  <a:txBody>
                    <a:bodyPr/>
                    <a:lstStyle/>
                    <a:p>
                      <a:r>
                        <a:rPr lang="en-US" altLang="zh-CN" dirty="0">
                          <a:solidFill>
                            <a:schemeClr val="tx1"/>
                          </a:solidFill>
                        </a:rPr>
                        <a:t>}</a:t>
                      </a:r>
                    </a:p>
                  </a:txBody>
                  <a:tcPr/>
                </a:tc>
                <a:extLst>
                  <a:ext uri="{0D108BD9-81ED-4DB2-BD59-A6C34878D82A}">
                    <a16:rowId xmlns:a16="http://schemas.microsoft.com/office/drawing/2014/main" val="620092106"/>
                  </a:ext>
                </a:extLst>
              </a:tr>
            </a:tbl>
          </a:graphicData>
        </a:graphic>
      </p:graphicFrame>
    </p:spTree>
    <p:extLst>
      <p:ext uri="{BB962C8B-B14F-4D97-AF65-F5344CB8AC3E}">
        <p14:creationId xmlns:p14="http://schemas.microsoft.com/office/powerpoint/2010/main" val="34741157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graphicFrame>
        <p:nvGraphicFramePr>
          <p:cNvPr id="2" name="表格 4">
            <a:extLst>
              <a:ext uri="{FF2B5EF4-FFF2-40B4-BE49-F238E27FC236}">
                <a16:creationId xmlns:a16="http://schemas.microsoft.com/office/drawing/2014/main" id="{286E6DBF-A095-0F6C-D3A9-A79AABD0CEC8}"/>
              </a:ext>
            </a:extLst>
          </p:cNvPr>
          <p:cNvGraphicFramePr>
            <a:graphicFrameLocks noGrp="1"/>
          </p:cNvGraphicFramePr>
          <p:nvPr>
            <p:extLst>
              <p:ext uri="{D42A27DB-BD31-4B8C-83A1-F6EECF244321}">
                <p14:modId xmlns:p14="http://schemas.microsoft.com/office/powerpoint/2010/main" val="3699924286"/>
              </p:ext>
            </p:extLst>
          </p:nvPr>
        </p:nvGraphicFramePr>
        <p:xfrm>
          <a:off x="6103545" y="3022420"/>
          <a:ext cx="7848872" cy="1854200"/>
        </p:xfrm>
        <a:graphic>
          <a:graphicData uri="http://schemas.openxmlformats.org/drawingml/2006/table">
            <a:tbl>
              <a:tblPr firstRow="1" bandRow="1">
                <a:tableStyleId>{2D5ABB26-0587-4C30-8999-92F81FD0307C}</a:tableStyleId>
              </a:tblPr>
              <a:tblGrid>
                <a:gridCol w="7848872">
                  <a:extLst>
                    <a:ext uri="{9D8B030D-6E8A-4147-A177-3AD203B41FA5}">
                      <a16:colId xmlns:a16="http://schemas.microsoft.com/office/drawing/2014/main" val="1190293604"/>
                    </a:ext>
                  </a:extLst>
                </a:gridCol>
              </a:tblGrid>
              <a:tr h="370840">
                <a:tc>
                  <a:txBody>
                    <a:bodyPr/>
                    <a:lstStyle/>
                    <a:p>
                      <a:r>
                        <a:rPr lang="en-US" altLang="zh-CN" dirty="0">
                          <a:solidFill>
                            <a:schemeClr val="accent6"/>
                          </a:solidFill>
                        </a:rPr>
                        <a:t>// AABB</a:t>
                      </a:r>
                      <a:r>
                        <a:rPr lang="zh-CN" altLang="en-US" dirty="0">
                          <a:solidFill>
                            <a:schemeClr val="accent6"/>
                          </a:solidFill>
                        </a:rPr>
                        <a:t>结构</a:t>
                      </a:r>
                      <a:endParaRPr lang="en-US" altLang="zh-CN" dirty="0">
                        <a:solidFill>
                          <a:schemeClr val="accent6"/>
                        </a:solidFill>
                      </a:endParaRPr>
                    </a:p>
                  </a:txBody>
                  <a:tcPr/>
                </a:tc>
                <a:extLst>
                  <a:ext uri="{0D108BD9-81ED-4DB2-BD59-A6C34878D82A}">
                    <a16:rowId xmlns:a16="http://schemas.microsoft.com/office/drawing/2014/main" val="4036062267"/>
                  </a:ext>
                </a:extLst>
              </a:tr>
              <a:tr h="370840">
                <a:tc>
                  <a:txBody>
                    <a:bodyPr/>
                    <a:lstStyle/>
                    <a:p>
                      <a:r>
                        <a:rPr lang="en-US" altLang="zh-CN" dirty="0" err="1">
                          <a:solidFill>
                            <a:schemeClr val="tx1"/>
                          </a:solidFill>
                        </a:rPr>
                        <a:t>Struct</a:t>
                      </a:r>
                      <a:r>
                        <a:rPr lang="en-US" altLang="zh-CN" dirty="0">
                          <a:solidFill>
                            <a:schemeClr val="tx1"/>
                          </a:solidFill>
                        </a:rPr>
                        <a:t> AABB{</a:t>
                      </a:r>
                    </a:p>
                  </a:txBody>
                  <a:tcPr/>
                </a:tc>
                <a:extLst>
                  <a:ext uri="{0D108BD9-81ED-4DB2-BD59-A6C34878D82A}">
                    <a16:rowId xmlns:a16="http://schemas.microsoft.com/office/drawing/2014/main" val="215557238"/>
                  </a:ext>
                </a:extLst>
              </a:tr>
              <a:tr h="370840">
                <a:tc>
                  <a:txBody>
                    <a:bodyPr/>
                    <a:lstStyle/>
                    <a:p>
                      <a:r>
                        <a:rPr lang="en-US" altLang="zh-CN" baseline="0" dirty="0">
                          <a:solidFill>
                            <a:schemeClr val="tx1"/>
                          </a:solidFill>
                        </a:rPr>
                        <a:t>        Vector3 </a:t>
                      </a:r>
                      <a:r>
                        <a:rPr lang="en-US" altLang="zh-CN" baseline="0" dirty="0" err="1">
                          <a:solidFill>
                            <a:schemeClr val="tx1"/>
                          </a:solidFill>
                        </a:rPr>
                        <a:t>m_center</a:t>
                      </a:r>
                      <a:r>
                        <a:rPr lang="en-US" altLang="zh-CN" baseline="0" dirty="0">
                          <a:solidFill>
                            <a:schemeClr val="tx1"/>
                          </a:solidFill>
                        </a:rPr>
                        <a:t>; // </a:t>
                      </a:r>
                      <a:r>
                        <a:rPr lang="zh-CN" altLang="en-US" baseline="0" dirty="0">
                          <a:solidFill>
                            <a:schemeClr val="tx1"/>
                          </a:solidFill>
                        </a:rPr>
                        <a:t>球心坐标</a:t>
                      </a:r>
                      <a:endParaRPr lang="en-US" altLang="zh-CN" dirty="0">
                        <a:solidFill>
                          <a:schemeClr val="tx1"/>
                        </a:solidFill>
                      </a:endParaRPr>
                    </a:p>
                  </a:txBody>
                  <a:tcPr/>
                </a:tc>
                <a:extLst>
                  <a:ext uri="{0D108BD9-81ED-4DB2-BD59-A6C34878D82A}">
                    <a16:rowId xmlns:a16="http://schemas.microsoft.com/office/drawing/2014/main" val="792362531"/>
                  </a:ext>
                </a:extLst>
              </a:tr>
              <a:tr h="370840">
                <a:tc>
                  <a:txBody>
                    <a:bodyPr/>
                    <a:lstStyle/>
                    <a:p>
                      <a:r>
                        <a:rPr lang="en-US" altLang="zh-CN" dirty="0">
                          <a:solidFill>
                            <a:schemeClr val="tx1"/>
                          </a:solidFill>
                        </a:rPr>
                        <a:t>        float </a:t>
                      </a:r>
                      <a:r>
                        <a:rPr lang="en-US" altLang="zh-CN" dirty="0" err="1">
                          <a:solidFill>
                            <a:schemeClr val="tx1"/>
                          </a:solidFill>
                        </a:rPr>
                        <a:t>m_radius</a:t>
                      </a:r>
                      <a:r>
                        <a:rPr lang="en-US" altLang="zh-CN" dirty="0">
                          <a:solidFill>
                            <a:schemeClr val="tx1"/>
                          </a:solidFill>
                        </a:rPr>
                        <a:t>; // </a:t>
                      </a:r>
                      <a:r>
                        <a:rPr lang="zh-CN" altLang="en-US" dirty="0">
                          <a:solidFill>
                            <a:schemeClr val="tx1"/>
                          </a:solidFill>
                        </a:rPr>
                        <a:t>半径</a:t>
                      </a:r>
                      <a:r>
                        <a:rPr lang="en-US" altLang="zh-CN" dirty="0">
                          <a:solidFill>
                            <a:schemeClr val="tx1"/>
                          </a:solidFill>
                        </a:rPr>
                        <a:t>	</a:t>
                      </a:r>
                    </a:p>
                  </a:txBody>
                  <a:tcPr/>
                </a:tc>
                <a:extLst>
                  <a:ext uri="{0D108BD9-81ED-4DB2-BD59-A6C34878D82A}">
                    <a16:rowId xmlns:a16="http://schemas.microsoft.com/office/drawing/2014/main" val="6200921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p>
                  </a:txBody>
                  <a:tcPr/>
                </a:tc>
                <a:extLst>
                  <a:ext uri="{0D108BD9-81ED-4DB2-BD59-A6C34878D82A}">
                    <a16:rowId xmlns:a16="http://schemas.microsoft.com/office/drawing/2014/main" val="2724730553"/>
                  </a:ext>
                </a:extLst>
              </a:tr>
            </a:tbl>
          </a:graphicData>
        </a:graphic>
      </p:graphicFrame>
      <p:cxnSp>
        <p:nvCxnSpPr>
          <p:cNvPr id="3" name="直接连接符 2">
            <a:extLst>
              <a:ext uri="{FF2B5EF4-FFF2-40B4-BE49-F238E27FC236}">
                <a16:creationId xmlns:a16="http://schemas.microsoft.com/office/drawing/2014/main" id="{84393F10-2FD4-9472-4F70-C64F9B8161D3}"/>
              </a:ext>
            </a:extLst>
          </p:cNvPr>
          <p:cNvCxnSpPr/>
          <p:nvPr/>
        </p:nvCxnSpPr>
        <p:spPr>
          <a:xfrm flipV="1">
            <a:off x="1991544" y="3186926"/>
            <a:ext cx="1" cy="3024336"/>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连接符 10">
            <a:extLst>
              <a:ext uri="{FF2B5EF4-FFF2-40B4-BE49-F238E27FC236}">
                <a16:creationId xmlns:a16="http://schemas.microsoft.com/office/drawing/2014/main" id="{A9FF403D-BA01-0CF9-173B-28076D381AA2}"/>
              </a:ext>
            </a:extLst>
          </p:cNvPr>
          <p:cNvCxnSpPr/>
          <p:nvPr/>
        </p:nvCxnSpPr>
        <p:spPr>
          <a:xfrm>
            <a:off x="1343472" y="5877272"/>
            <a:ext cx="3786235"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图片 11">
            <a:extLst>
              <a:ext uri="{FF2B5EF4-FFF2-40B4-BE49-F238E27FC236}">
                <a16:creationId xmlns:a16="http://schemas.microsoft.com/office/drawing/2014/main" id="{6E3A05C7-9654-19D0-9CF8-4DE33943DC7B}"/>
              </a:ext>
            </a:extLst>
          </p:cNvPr>
          <p:cNvPicPr>
            <a:picLocks noChangeAspect="1"/>
          </p:cNvPicPr>
          <p:nvPr/>
        </p:nvPicPr>
        <p:blipFill>
          <a:blip r:embed="rId3"/>
          <a:stretch>
            <a:fillRect/>
          </a:stretch>
        </p:blipFill>
        <p:spPr>
          <a:xfrm>
            <a:off x="2150111" y="3162427"/>
            <a:ext cx="2414569" cy="2411934"/>
          </a:xfrm>
          <a:prstGeom prst="rect">
            <a:avLst/>
          </a:prstGeom>
        </p:spPr>
      </p:pic>
      <p:cxnSp>
        <p:nvCxnSpPr>
          <p:cNvPr id="13" name="直接箭头连接符 12">
            <a:extLst>
              <a:ext uri="{FF2B5EF4-FFF2-40B4-BE49-F238E27FC236}">
                <a16:creationId xmlns:a16="http://schemas.microsoft.com/office/drawing/2014/main" id="{24190188-8A86-3750-4970-E4A6C43F3174}"/>
              </a:ext>
            </a:extLst>
          </p:cNvPr>
          <p:cNvCxnSpPr/>
          <p:nvPr/>
        </p:nvCxnSpPr>
        <p:spPr>
          <a:xfrm>
            <a:off x="2855640" y="2708920"/>
            <a:ext cx="432048"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4E6246D-EEBC-AB65-8549-9D5D9B27677A}"/>
              </a:ext>
            </a:extLst>
          </p:cNvPr>
          <p:cNvCxnSpPr/>
          <p:nvPr/>
        </p:nvCxnSpPr>
        <p:spPr>
          <a:xfrm flipH="1" flipV="1">
            <a:off x="3287688" y="4293096"/>
            <a:ext cx="864096" cy="864096"/>
          </a:xfrm>
          <a:prstGeom prst="line">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文本框 14">
            <a:extLst>
              <a:ext uri="{FF2B5EF4-FFF2-40B4-BE49-F238E27FC236}">
                <a16:creationId xmlns:a16="http://schemas.microsoft.com/office/drawing/2014/main" id="{88B0FB22-D369-0454-D4C7-7DECC5BA21D3}"/>
              </a:ext>
            </a:extLst>
          </p:cNvPr>
          <p:cNvSpPr txBox="1"/>
          <p:nvPr/>
        </p:nvSpPr>
        <p:spPr>
          <a:xfrm>
            <a:off x="2500100" y="2474017"/>
            <a:ext cx="787588" cy="369332"/>
          </a:xfrm>
          <a:prstGeom prst="rect">
            <a:avLst/>
          </a:prstGeom>
          <a:noFill/>
        </p:spPr>
        <p:txBody>
          <a:bodyPr wrap="none" rtlCol="0">
            <a:spAutoFit/>
          </a:bodyPr>
          <a:lstStyle/>
          <a:p>
            <a:r>
              <a:rPr lang="en-US" altLang="zh-CN" dirty="0"/>
              <a:t>center</a:t>
            </a:r>
            <a:endParaRPr lang="zh-CN" altLang="en-US" dirty="0"/>
          </a:p>
        </p:txBody>
      </p:sp>
      <p:sp>
        <p:nvSpPr>
          <p:cNvPr id="16" name="文本框 15">
            <a:extLst>
              <a:ext uri="{FF2B5EF4-FFF2-40B4-BE49-F238E27FC236}">
                <a16:creationId xmlns:a16="http://schemas.microsoft.com/office/drawing/2014/main" id="{3BA2D409-EF1A-5B24-960C-474D259E6436}"/>
              </a:ext>
            </a:extLst>
          </p:cNvPr>
          <p:cNvSpPr txBox="1"/>
          <p:nvPr/>
        </p:nvSpPr>
        <p:spPr>
          <a:xfrm>
            <a:off x="3785713" y="4507288"/>
            <a:ext cx="757002" cy="369332"/>
          </a:xfrm>
          <a:prstGeom prst="rect">
            <a:avLst/>
          </a:prstGeom>
          <a:noFill/>
        </p:spPr>
        <p:txBody>
          <a:bodyPr wrap="none" rtlCol="0">
            <a:spAutoFit/>
          </a:bodyPr>
          <a:lstStyle/>
          <a:p>
            <a:r>
              <a:rPr lang="en-US" altLang="zh-CN" dirty="0"/>
              <a:t>radius</a:t>
            </a:r>
            <a:endParaRPr lang="zh-CN" altLang="en-US" dirty="0"/>
          </a:p>
        </p:txBody>
      </p:sp>
      <p:sp>
        <p:nvSpPr>
          <p:cNvPr id="20" name="文本框 19">
            <a:extLst>
              <a:ext uri="{FF2B5EF4-FFF2-40B4-BE49-F238E27FC236}">
                <a16:creationId xmlns:a16="http://schemas.microsoft.com/office/drawing/2014/main" id="{15EDE8F2-4B95-8096-7AF3-85EE992B4DF6}"/>
              </a:ext>
            </a:extLst>
          </p:cNvPr>
          <p:cNvSpPr txBox="1"/>
          <p:nvPr/>
        </p:nvSpPr>
        <p:spPr>
          <a:xfrm>
            <a:off x="611246" y="1164776"/>
            <a:ext cx="5492301" cy="2554545"/>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包围体</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Bounding Sphere</a:t>
            </a: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09167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F066F0F2-844E-3F35-19D1-772FD5BD9C85}"/>
              </a:ext>
            </a:extLst>
          </p:cNvPr>
          <p:cNvSpPr txBox="1"/>
          <p:nvPr/>
        </p:nvSpPr>
        <p:spPr>
          <a:xfrm>
            <a:off x="611246" y="1164776"/>
            <a:ext cx="5492301" cy="2554545"/>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包围体</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Oriented bounding box (OBB)</a:t>
            </a: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graphicFrame>
        <p:nvGraphicFramePr>
          <p:cNvPr id="3" name="表格 4">
            <a:extLst>
              <a:ext uri="{FF2B5EF4-FFF2-40B4-BE49-F238E27FC236}">
                <a16:creationId xmlns:a16="http://schemas.microsoft.com/office/drawing/2014/main" id="{571143B8-92D3-E2C4-47DB-02536D653BED}"/>
              </a:ext>
            </a:extLst>
          </p:cNvPr>
          <p:cNvGraphicFramePr>
            <a:graphicFrameLocks noGrp="1"/>
          </p:cNvGraphicFramePr>
          <p:nvPr>
            <p:extLst>
              <p:ext uri="{D42A27DB-BD31-4B8C-83A1-F6EECF244321}">
                <p14:modId xmlns:p14="http://schemas.microsoft.com/office/powerpoint/2010/main" val="1456249642"/>
              </p:ext>
            </p:extLst>
          </p:nvPr>
        </p:nvGraphicFramePr>
        <p:xfrm>
          <a:off x="6103545" y="3022420"/>
          <a:ext cx="7848872" cy="2225040"/>
        </p:xfrm>
        <a:graphic>
          <a:graphicData uri="http://schemas.openxmlformats.org/drawingml/2006/table">
            <a:tbl>
              <a:tblPr firstRow="1" bandRow="1">
                <a:tableStyleId>{2D5ABB26-0587-4C30-8999-92F81FD0307C}</a:tableStyleId>
              </a:tblPr>
              <a:tblGrid>
                <a:gridCol w="7848872">
                  <a:extLst>
                    <a:ext uri="{9D8B030D-6E8A-4147-A177-3AD203B41FA5}">
                      <a16:colId xmlns:a16="http://schemas.microsoft.com/office/drawing/2014/main" val="1190293604"/>
                    </a:ext>
                  </a:extLst>
                </a:gridCol>
              </a:tblGrid>
              <a:tr h="370840">
                <a:tc>
                  <a:txBody>
                    <a:bodyPr/>
                    <a:lstStyle/>
                    <a:p>
                      <a:r>
                        <a:rPr lang="en-US" altLang="zh-CN" dirty="0">
                          <a:solidFill>
                            <a:schemeClr val="accent6"/>
                          </a:solidFill>
                        </a:rPr>
                        <a:t>// OBB</a:t>
                      </a:r>
                      <a:r>
                        <a:rPr lang="zh-CN" altLang="en-US" dirty="0">
                          <a:solidFill>
                            <a:schemeClr val="accent6"/>
                          </a:solidFill>
                        </a:rPr>
                        <a:t>结构</a:t>
                      </a:r>
                      <a:endParaRPr lang="en-US" altLang="zh-CN" dirty="0">
                        <a:solidFill>
                          <a:schemeClr val="accent6"/>
                        </a:solidFill>
                      </a:endParaRPr>
                    </a:p>
                  </a:txBody>
                  <a:tcPr/>
                </a:tc>
                <a:extLst>
                  <a:ext uri="{0D108BD9-81ED-4DB2-BD59-A6C34878D82A}">
                    <a16:rowId xmlns:a16="http://schemas.microsoft.com/office/drawing/2014/main" val="4036062267"/>
                  </a:ext>
                </a:extLst>
              </a:tr>
              <a:tr h="370840">
                <a:tc>
                  <a:txBody>
                    <a:bodyPr/>
                    <a:lstStyle/>
                    <a:p>
                      <a:r>
                        <a:rPr lang="en-US" altLang="zh-CN" dirty="0" err="1">
                          <a:solidFill>
                            <a:schemeClr val="tx1"/>
                          </a:solidFill>
                        </a:rPr>
                        <a:t>Struct</a:t>
                      </a:r>
                      <a:r>
                        <a:rPr lang="en-US" altLang="zh-CN" dirty="0">
                          <a:solidFill>
                            <a:schemeClr val="tx1"/>
                          </a:solidFill>
                        </a:rPr>
                        <a:t> OBB{</a:t>
                      </a:r>
                    </a:p>
                  </a:txBody>
                  <a:tcPr/>
                </a:tc>
                <a:extLst>
                  <a:ext uri="{0D108BD9-81ED-4DB2-BD59-A6C34878D82A}">
                    <a16:rowId xmlns:a16="http://schemas.microsoft.com/office/drawing/2014/main" val="215557238"/>
                  </a:ext>
                </a:extLst>
              </a:tr>
              <a:tr h="370840">
                <a:tc>
                  <a:txBody>
                    <a:bodyPr/>
                    <a:lstStyle/>
                    <a:p>
                      <a:r>
                        <a:rPr lang="en-US" altLang="zh-CN" baseline="0" dirty="0">
                          <a:solidFill>
                            <a:schemeClr val="tx1"/>
                          </a:solidFill>
                        </a:rPr>
                        <a:t>        Vector3 </a:t>
                      </a:r>
                      <a:r>
                        <a:rPr lang="en-US" altLang="zh-CN" baseline="0" dirty="0" err="1">
                          <a:solidFill>
                            <a:schemeClr val="tx1"/>
                          </a:solidFill>
                        </a:rPr>
                        <a:t>m_center</a:t>
                      </a:r>
                      <a:r>
                        <a:rPr lang="en-US" altLang="zh-CN" baseline="0" dirty="0">
                          <a:solidFill>
                            <a:schemeClr val="tx1"/>
                          </a:solidFill>
                        </a:rPr>
                        <a:t>; </a:t>
                      </a:r>
                      <a:r>
                        <a:rPr lang="en-US" altLang="zh-CN" sz="1800" kern="1200" dirty="0">
                          <a:solidFill>
                            <a:schemeClr val="accent6"/>
                          </a:solidFill>
                          <a:latin typeface="+mn-lt"/>
                          <a:ea typeface="+mn-ea"/>
                          <a:cs typeface="+mn-cs"/>
                        </a:rPr>
                        <a:t>// </a:t>
                      </a:r>
                      <a:r>
                        <a:rPr lang="zh-CN" altLang="en-US" sz="1800" kern="1200" dirty="0">
                          <a:solidFill>
                            <a:schemeClr val="accent6"/>
                          </a:solidFill>
                          <a:latin typeface="+mn-lt"/>
                          <a:ea typeface="+mn-ea"/>
                          <a:cs typeface="+mn-cs"/>
                        </a:rPr>
                        <a:t>中心点</a:t>
                      </a:r>
                      <a:endParaRPr lang="en-US" altLang="zh-CN" sz="1800" kern="1200" dirty="0">
                        <a:solidFill>
                          <a:schemeClr val="accent6"/>
                        </a:solidFill>
                        <a:latin typeface="+mn-lt"/>
                        <a:ea typeface="+mn-ea"/>
                        <a:cs typeface="+mn-cs"/>
                      </a:endParaRPr>
                    </a:p>
                  </a:txBody>
                  <a:tcPr/>
                </a:tc>
                <a:extLst>
                  <a:ext uri="{0D108BD9-81ED-4DB2-BD59-A6C34878D82A}">
                    <a16:rowId xmlns:a16="http://schemas.microsoft.com/office/drawing/2014/main" val="792362531"/>
                  </a:ext>
                </a:extLst>
              </a:tr>
              <a:tr h="370840">
                <a:tc>
                  <a:txBody>
                    <a:bodyPr/>
                    <a:lstStyle/>
                    <a:p>
                      <a:pPr marL="0" algn="l" defTabSz="914400" rtl="0" eaLnBrk="1" latinLnBrk="0" hangingPunct="1"/>
                      <a:r>
                        <a:rPr lang="en-US" altLang="zh-CN" dirty="0">
                          <a:solidFill>
                            <a:schemeClr val="tx1"/>
                          </a:solidFill>
                        </a:rPr>
                        <a:t>        Quaternion </a:t>
                      </a:r>
                      <a:r>
                        <a:rPr lang="en-US" altLang="zh-CN" dirty="0" err="1">
                          <a:solidFill>
                            <a:schemeClr val="tx1"/>
                          </a:solidFill>
                        </a:rPr>
                        <a:t>m_orientation</a:t>
                      </a:r>
                      <a:r>
                        <a:rPr lang="en-US" altLang="zh-CN" dirty="0">
                          <a:solidFill>
                            <a:schemeClr val="tx1"/>
                          </a:solidFill>
                        </a:rPr>
                        <a:t>; </a:t>
                      </a:r>
                      <a:r>
                        <a:rPr lang="en-US" altLang="zh-CN" sz="1800" kern="1200" dirty="0">
                          <a:solidFill>
                            <a:schemeClr val="accent6"/>
                          </a:solidFill>
                          <a:latin typeface="+mn-lt"/>
                          <a:ea typeface="+mn-ea"/>
                          <a:cs typeface="+mn-cs"/>
                        </a:rPr>
                        <a:t>// </a:t>
                      </a:r>
                      <a:r>
                        <a:rPr lang="zh-CN" altLang="en-US" sz="1800" kern="1200" dirty="0">
                          <a:solidFill>
                            <a:schemeClr val="accent6"/>
                          </a:solidFill>
                          <a:latin typeface="+mn-lt"/>
                          <a:ea typeface="+mn-ea"/>
                          <a:cs typeface="+mn-cs"/>
                        </a:rPr>
                        <a:t>旋转四元数</a:t>
                      </a:r>
                      <a:endParaRPr lang="en-US" altLang="zh-CN" sz="1800" kern="1200" dirty="0">
                        <a:solidFill>
                          <a:schemeClr val="accent6"/>
                        </a:solidFill>
                        <a:latin typeface="+mn-lt"/>
                        <a:ea typeface="+mn-ea"/>
                        <a:cs typeface="+mn-cs"/>
                      </a:endParaRPr>
                    </a:p>
                  </a:txBody>
                  <a:tcPr/>
                </a:tc>
                <a:extLst>
                  <a:ext uri="{0D108BD9-81ED-4DB2-BD59-A6C34878D82A}">
                    <a16:rowId xmlns:a16="http://schemas.microsoft.com/office/drawing/2014/main" val="1324373911"/>
                  </a:ext>
                </a:extLst>
              </a:tr>
              <a:tr h="370840">
                <a:tc>
                  <a:txBody>
                    <a:bodyPr/>
                    <a:lstStyle/>
                    <a:p>
                      <a:pPr marL="0" algn="l" defTabSz="914400" rtl="0" eaLnBrk="1" latinLnBrk="0" hangingPunct="1"/>
                      <a:r>
                        <a:rPr lang="en-US" altLang="zh-CN" dirty="0">
                          <a:solidFill>
                            <a:schemeClr val="tx1"/>
                          </a:solidFill>
                        </a:rPr>
                        <a:t>        Vector3 </a:t>
                      </a:r>
                      <a:r>
                        <a:rPr lang="en-US" altLang="zh-CN" dirty="0" err="1">
                          <a:solidFill>
                            <a:schemeClr val="tx1"/>
                          </a:solidFill>
                        </a:rPr>
                        <a:t>m_halfWidth</a:t>
                      </a:r>
                      <a:r>
                        <a:rPr lang="en-US" altLang="zh-CN" dirty="0">
                          <a:solidFill>
                            <a:schemeClr val="tx1"/>
                          </a:solidFill>
                        </a:rPr>
                        <a:t>; </a:t>
                      </a:r>
                      <a:r>
                        <a:rPr lang="en-US" altLang="zh-CN" sz="1800" kern="1200" dirty="0">
                          <a:solidFill>
                            <a:schemeClr val="accent6"/>
                          </a:solidFill>
                          <a:latin typeface="+mn-lt"/>
                          <a:ea typeface="+mn-ea"/>
                          <a:cs typeface="+mn-cs"/>
                        </a:rPr>
                        <a:t>// 3</a:t>
                      </a:r>
                      <a:r>
                        <a:rPr lang="zh-CN" altLang="en-US" sz="1800" kern="1200" dirty="0">
                          <a:solidFill>
                            <a:schemeClr val="accent6"/>
                          </a:solidFill>
                          <a:latin typeface="+mn-lt"/>
                          <a:ea typeface="+mn-ea"/>
                          <a:cs typeface="+mn-cs"/>
                        </a:rPr>
                        <a:t>个</a:t>
                      </a:r>
                      <a:r>
                        <a:rPr lang="en-US" altLang="zh-CN" sz="1800" kern="1200" dirty="0">
                          <a:solidFill>
                            <a:schemeClr val="accent6"/>
                          </a:solidFill>
                          <a:latin typeface="+mn-lt"/>
                          <a:ea typeface="+mn-ea"/>
                          <a:cs typeface="+mn-cs"/>
                        </a:rPr>
                        <a:t>1/2</a:t>
                      </a:r>
                      <a:r>
                        <a:rPr lang="zh-CN" altLang="en-US" sz="1800" kern="1200" dirty="0">
                          <a:solidFill>
                            <a:schemeClr val="accent6"/>
                          </a:solidFill>
                          <a:latin typeface="+mn-lt"/>
                          <a:ea typeface="+mn-ea"/>
                          <a:cs typeface="+mn-cs"/>
                        </a:rPr>
                        <a:t>边长</a:t>
                      </a:r>
                      <a:r>
                        <a:rPr lang="en-US" altLang="zh-CN" sz="1800" kern="1200" dirty="0">
                          <a:solidFill>
                            <a:schemeClr val="accent6"/>
                          </a:solidFill>
                          <a:latin typeface="+mn-lt"/>
                          <a:ea typeface="+mn-ea"/>
                          <a:cs typeface="+mn-cs"/>
                        </a:rPr>
                        <a:t>	</a:t>
                      </a:r>
                    </a:p>
                  </a:txBody>
                  <a:tcPr/>
                </a:tc>
                <a:extLst>
                  <a:ext uri="{0D108BD9-81ED-4DB2-BD59-A6C34878D82A}">
                    <a16:rowId xmlns:a16="http://schemas.microsoft.com/office/drawing/2014/main" val="3579248481"/>
                  </a:ext>
                </a:extLst>
              </a:tr>
              <a:tr h="370840">
                <a:tc>
                  <a:txBody>
                    <a:bodyPr/>
                    <a:lstStyle/>
                    <a:p>
                      <a:r>
                        <a:rPr lang="en-US" altLang="zh-CN" dirty="0">
                          <a:solidFill>
                            <a:schemeClr val="tx1"/>
                          </a:solidFill>
                        </a:rPr>
                        <a:t>}</a:t>
                      </a:r>
                    </a:p>
                  </a:txBody>
                  <a:tcPr/>
                </a:tc>
                <a:extLst>
                  <a:ext uri="{0D108BD9-81ED-4DB2-BD59-A6C34878D82A}">
                    <a16:rowId xmlns:a16="http://schemas.microsoft.com/office/drawing/2014/main" val="620092106"/>
                  </a:ext>
                </a:extLst>
              </a:tr>
            </a:tbl>
          </a:graphicData>
        </a:graphic>
      </p:graphicFrame>
      <p:cxnSp>
        <p:nvCxnSpPr>
          <p:cNvPr id="4" name="直接连接符 3">
            <a:extLst>
              <a:ext uri="{FF2B5EF4-FFF2-40B4-BE49-F238E27FC236}">
                <a16:creationId xmlns:a16="http://schemas.microsoft.com/office/drawing/2014/main" id="{6CF40147-EB64-C8E7-025E-278AD5CAA11E}"/>
              </a:ext>
            </a:extLst>
          </p:cNvPr>
          <p:cNvCxnSpPr/>
          <p:nvPr/>
        </p:nvCxnSpPr>
        <p:spPr>
          <a:xfrm flipV="1">
            <a:off x="1991544" y="3186926"/>
            <a:ext cx="1" cy="3024336"/>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直接连接符 4">
            <a:extLst>
              <a:ext uri="{FF2B5EF4-FFF2-40B4-BE49-F238E27FC236}">
                <a16:creationId xmlns:a16="http://schemas.microsoft.com/office/drawing/2014/main" id="{7D597E21-B71C-AF92-1151-C5257BA4E4B8}"/>
              </a:ext>
            </a:extLst>
          </p:cNvPr>
          <p:cNvCxnSpPr/>
          <p:nvPr/>
        </p:nvCxnSpPr>
        <p:spPr>
          <a:xfrm>
            <a:off x="1343472" y="5877272"/>
            <a:ext cx="3786235"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B861E8C2-F081-C60B-C56F-15F8DC8768AA}"/>
              </a:ext>
            </a:extLst>
          </p:cNvPr>
          <p:cNvPicPr>
            <a:picLocks noChangeAspect="1"/>
          </p:cNvPicPr>
          <p:nvPr/>
        </p:nvPicPr>
        <p:blipFill>
          <a:blip r:embed="rId3"/>
          <a:stretch>
            <a:fillRect/>
          </a:stretch>
        </p:blipFill>
        <p:spPr>
          <a:xfrm>
            <a:off x="2340986" y="3249945"/>
            <a:ext cx="2032819" cy="2535867"/>
          </a:xfrm>
          <a:prstGeom prst="rect">
            <a:avLst/>
          </a:prstGeom>
        </p:spPr>
      </p:pic>
    </p:spTree>
    <p:extLst>
      <p:ext uri="{BB962C8B-B14F-4D97-AF65-F5344CB8AC3E}">
        <p14:creationId xmlns:p14="http://schemas.microsoft.com/office/powerpoint/2010/main" val="7671881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8B8960F5-26B0-460D-2547-74F481EB5178}"/>
              </a:ext>
            </a:extLst>
          </p:cNvPr>
          <p:cNvSpPr txBox="1"/>
          <p:nvPr/>
        </p:nvSpPr>
        <p:spPr>
          <a:xfrm>
            <a:off x="611246" y="1164776"/>
            <a:ext cx="9472554" cy="5477910"/>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网格划分 </a:t>
            </a:r>
            <a:endParaRPr lang="en-US" altLang="zh-CN" sz="1800"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将空间按网格分块，只对有可能发生碰撞的网格内的方块进行碰撞检测</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将空间划分为多个均等的区域</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单元尺寸通常大于最大对象的尺寸</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插入：将对象放置一个代表性的网格单元</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插入：将对象放置在与其交叠的全部网格单元</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搜索：对网格单元的访问非常的简单快捷</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CDA2860-D1A5-9121-8428-DF6FF253C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460" y="2729289"/>
            <a:ext cx="3276600" cy="2886075"/>
          </a:xfrm>
          <a:prstGeom prst="rect">
            <a:avLst/>
          </a:prstGeom>
        </p:spPr>
      </p:pic>
    </p:spTree>
    <p:extLst>
      <p:ext uri="{BB962C8B-B14F-4D97-AF65-F5344CB8AC3E}">
        <p14:creationId xmlns:p14="http://schemas.microsoft.com/office/powerpoint/2010/main" val="139260936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2834" cy="584775"/>
              </a:xfrm>
              <a:prstGeom prst="rect">
                <a:avLst/>
              </a:prstGeom>
              <a:noFill/>
            </p:spPr>
            <p:txBody>
              <a:bodyPr wrap="none" rtlCol="0">
                <a:spAutoFit/>
                <a:scene3d>
                  <a:camera prst="orthographicFront"/>
                  <a:lightRig rig="threePt" dir="t"/>
                </a:scene3d>
                <a:sp3d contourW="12700"/>
              </a:bodyPr>
              <a:lstStyle/>
              <a:p>
                <a:r>
                  <a:rPr lang="en-US" altLang="zh-CN" sz="3200" dirty="0"/>
                  <a:t>Actor – Static</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2" name="red-while-touching-climbable-surfaces">
            <a:hlinkClick r:id="" action="ppaction://media"/>
            <a:extLst>
              <a:ext uri="{FF2B5EF4-FFF2-40B4-BE49-F238E27FC236}">
                <a16:creationId xmlns:a16="http://schemas.microsoft.com/office/drawing/2014/main" id="{60D3E7E9-4BE1-029E-E3D7-AA3AA2D3D4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6388" y="1116856"/>
            <a:ext cx="6253783" cy="5403268"/>
          </a:xfrm>
          <a:prstGeom prst="rect">
            <a:avLst/>
          </a:prstGeom>
        </p:spPr>
      </p:pic>
    </p:spTree>
    <p:extLst>
      <p:ext uri="{BB962C8B-B14F-4D97-AF65-F5344CB8AC3E}">
        <p14:creationId xmlns:p14="http://schemas.microsoft.com/office/powerpoint/2010/main" val="13552804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7949355A-17C2-480B-4F87-BF5A5B6701C7}"/>
              </a:ext>
            </a:extLst>
          </p:cNvPr>
          <p:cNvSpPr txBox="1"/>
          <p:nvPr/>
        </p:nvSpPr>
        <p:spPr>
          <a:xfrm>
            <a:off x="611246" y="1164776"/>
            <a:ext cx="9229170" cy="4308359"/>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四叉树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八叉树</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3D</a:t>
            </a:r>
            <a:r>
              <a:rPr lang="zh-CN" altLang="en-US" sz="2000" dirty="0">
                <a:latin typeface="微软雅黑" panose="020B0503020204020204" pitchFamily="34" charset="-122"/>
                <a:ea typeface="微软雅黑" panose="020B0503020204020204" pitchFamily="34" charset="-122"/>
              </a:rPr>
              <a:t>世界空间体的层次结构划分方案</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八叉树每个节点都包含八个子节点</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递归进行划分，直到满足最大深度或立方体数量小于某个预定值</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能将对象分布密集的区域划分的更细，实现灵活的空间划分。</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2669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423013FF-6D67-C973-AC86-BEBCE6EE8600}"/>
              </a:ext>
            </a:extLst>
          </p:cNvPr>
          <p:cNvSpPr txBox="1"/>
          <p:nvPr/>
        </p:nvSpPr>
        <p:spPr>
          <a:xfrm>
            <a:off x="611246" y="1164776"/>
            <a:ext cx="9229170" cy="2461700"/>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四叉树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八叉树</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图示</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7E205AC-5EC0-5965-18C9-96EB2BCD4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876" y="1348379"/>
            <a:ext cx="7997596" cy="4824536"/>
          </a:xfrm>
          <a:prstGeom prst="rect">
            <a:avLst/>
          </a:prstGeom>
        </p:spPr>
      </p:pic>
    </p:spTree>
    <p:extLst>
      <p:ext uri="{BB962C8B-B14F-4D97-AF65-F5344CB8AC3E}">
        <p14:creationId xmlns:p14="http://schemas.microsoft.com/office/powerpoint/2010/main" val="62513028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423013FF-6D67-C973-AC86-BEBCE6EE8600}"/>
              </a:ext>
            </a:extLst>
          </p:cNvPr>
          <p:cNvSpPr txBox="1"/>
          <p:nvPr/>
        </p:nvSpPr>
        <p:spPr>
          <a:xfrm>
            <a:off x="611246" y="1164776"/>
            <a:ext cx="9229170" cy="2400144"/>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松散四叉树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八叉树</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但是物体不是</a:t>
            </a:r>
            <a:r>
              <a:rPr lang="zh-CN" altLang="en-US" sz="1800" dirty="0">
                <a:latin typeface="微软雅黑" panose="020B0503020204020204" pitchFamily="34" charset="-122"/>
                <a:ea typeface="微软雅黑" panose="020B0503020204020204" pitchFamily="34" charset="-122"/>
              </a:rPr>
              <a:t>单纯的一个点，会出现物体处于边界的情况</a:t>
            </a:r>
            <a:endParaRPr lang="en-US" altLang="zh-CN" sz="18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使用松散四</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八叉树，使节点不容易越过出口边界，减少了物体切换节点的次数</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pic>
        <p:nvPicPr>
          <p:cNvPr id="3074" name="Picture 2">
            <a:extLst>
              <a:ext uri="{FF2B5EF4-FFF2-40B4-BE49-F238E27FC236}">
                <a16:creationId xmlns:a16="http://schemas.microsoft.com/office/drawing/2014/main" id="{D0C430F6-DBD4-AF39-A148-1A4DFB2AF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615" y="3174218"/>
            <a:ext cx="855345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6779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45444E99-201C-B36E-4D4C-001D92D08F98}"/>
              </a:ext>
            </a:extLst>
          </p:cNvPr>
          <p:cNvSpPr txBox="1"/>
          <p:nvPr/>
        </p:nvSpPr>
        <p:spPr>
          <a:xfrm>
            <a:off x="611246" y="1164776"/>
            <a:ext cx="6204834" cy="3077253"/>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层次包围体技术 </a:t>
            </a:r>
            <a:r>
              <a:rPr lang="en-US" altLang="zh-CN" sz="2000" dirty="0">
                <a:latin typeface="微软雅黑" panose="020B0503020204020204" pitchFamily="34" charset="-122"/>
                <a:ea typeface="微软雅黑" panose="020B0503020204020204" pitchFamily="34" charset="-122"/>
              </a:rPr>
              <a:t>(BVH)</a:t>
            </a: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Bounding Volume</a:t>
            </a:r>
            <a:r>
              <a:rPr lang="zh-CN" altLang="en-US" sz="2000" dirty="0">
                <a:latin typeface="微软雅黑" panose="020B0503020204020204" pitchFamily="34" charset="-122"/>
                <a:ea typeface="微软雅黑" panose="020B0503020204020204" pitchFamily="34" charset="-122"/>
              </a:rPr>
              <a:t>用树结构组成在一起</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每个父节点是所有子节点</a:t>
            </a:r>
            <a:r>
              <a:rPr lang="en-US" altLang="zh-CN" sz="2000" dirty="0">
                <a:latin typeface="微软雅黑" panose="020B0503020204020204" pitchFamily="34" charset="-122"/>
                <a:ea typeface="微软雅黑" panose="020B0503020204020204" pitchFamily="34" charset="-122"/>
              </a:rPr>
              <a:t>BV</a:t>
            </a:r>
            <a:r>
              <a:rPr lang="zh-CN" altLang="en-US" sz="2000" dirty="0">
                <a:latin typeface="微软雅黑" panose="020B0503020204020204" pitchFamily="34" charset="-122"/>
                <a:ea typeface="微软雅黑" panose="020B0503020204020204" pitchFamily="34" charset="-122"/>
              </a:rPr>
              <a:t>的合并</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一般采用二叉树来构造</a:t>
            </a:r>
            <a:r>
              <a:rPr lang="en-US" altLang="zh-CN" sz="2000" dirty="0">
                <a:latin typeface="微软雅黑" panose="020B0503020204020204" pitchFamily="34" charset="-122"/>
                <a:ea typeface="微软雅黑" panose="020B0503020204020204" pitchFamily="34" charset="-122"/>
              </a:rPr>
              <a:t>BVH</a:t>
            </a:r>
          </a:p>
          <a:p>
            <a:pPr marL="8001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2581D45-F7F8-91CA-D10E-260C02DC3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3140968"/>
            <a:ext cx="6638925" cy="3095625"/>
          </a:xfrm>
          <a:prstGeom prst="rect">
            <a:avLst/>
          </a:prstGeom>
        </p:spPr>
      </p:pic>
    </p:spTree>
    <p:extLst>
      <p:ext uri="{BB962C8B-B14F-4D97-AF65-F5344CB8AC3E}">
        <p14:creationId xmlns:p14="http://schemas.microsoft.com/office/powerpoint/2010/main" val="36450202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28797"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Broad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DA9FBBE5-6FE3-E5FD-1B81-960B3A24141C}"/>
              </a:ext>
            </a:extLst>
          </p:cNvPr>
          <p:cNvSpPr txBox="1"/>
          <p:nvPr/>
        </p:nvSpPr>
        <p:spPr>
          <a:xfrm>
            <a:off x="611246" y="1164776"/>
            <a:ext cx="5492301" cy="5016758"/>
          </a:xfrm>
          <a:prstGeom prst="rect">
            <a:avLst/>
          </a:prstGeom>
          <a:noFill/>
        </p:spPr>
        <p:txBody>
          <a:bodyPr wrap="square" rtlCol="0">
            <a:spAutoFit/>
          </a:bodyPr>
          <a:lstStyle/>
          <a:p>
            <a:pPr marL="342900" lvl="1" indent="-342900">
              <a:lnSpc>
                <a:spcPct val="20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排序扫掠算法</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一种空间排序对象方案</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步骤</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在每个轴将</a:t>
            </a:r>
            <a:r>
              <a:rPr lang="en-US" altLang="zh-CN" sz="2000" dirty="0">
                <a:latin typeface="微软雅黑" panose="020B0503020204020204" pitchFamily="34" charset="-122"/>
                <a:ea typeface="微软雅黑" panose="020B0503020204020204" pitchFamily="34" charset="-122"/>
              </a:rPr>
              <a:t>AABB</a:t>
            </a:r>
            <a:r>
              <a:rPr lang="zh-CN" altLang="en-US" sz="2000" dirty="0">
                <a:latin typeface="微软雅黑" panose="020B0503020204020204" pitchFamily="34" charset="-122"/>
                <a:ea typeface="微软雅黑" panose="020B0503020204020204" pitchFamily="34" charset="-122"/>
              </a:rPr>
              <a:t>表示为一个间隔</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b,e</a:t>
            </a:r>
            <a:r>
              <a:rPr lang="en-US" altLang="zh-CN" sz="2000" dirty="0">
                <a:latin typeface="微软雅黑" panose="020B0503020204020204" pitchFamily="34" charset="-122"/>
                <a:ea typeface="微软雅黑" panose="020B0503020204020204" pitchFamily="34" charset="-122"/>
              </a:rPr>
              <a:t>]</a:t>
            </a:r>
          </a:p>
          <a:p>
            <a:pPr marL="800100" lvl="2" indent="-34290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步骤</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进行排序</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步骤</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遍历得到</a:t>
            </a:r>
            <a:r>
              <a:rPr lang="en-US" altLang="zh-CN" sz="2000" dirty="0">
                <a:latin typeface="微软雅黑" panose="020B0503020204020204" pitchFamily="34" charset="-122"/>
                <a:ea typeface="微软雅黑" panose="020B0503020204020204" pitchFamily="34" charset="-122"/>
              </a:rPr>
              <a:t>AABB</a:t>
            </a:r>
            <a:r>
              <a:rPr lang="zh-CN" altLang="en-US" sz="2000" dirty="0">
                <a:latin typeface="微软雅黑" panose="020B0503020204020204" pitchFamily="34" charset="-122"/>
                <a:ea typeface="微软雅黑" panose="020B0503020204020204" pitchFamily="34" charset="-122"/>
              </a:rPr>
              <a:t>对</a:t>
            </a: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u"/>
            </a:pPr>
            <a:endParaRPr lang="en-US" altLang="zh-CN" sz="2000" dirty="0">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pitchFamily="2" charset="2"/>
              <a:buChar char="n"/>
            </a:pP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27A1268-00BB-1561-5293-9EAB0F17F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547" y="1340768"/>
            <a:ext cx="6067425" cy="4419600"/>
          </a:xfrm>
          <a:prstGeom prst="rect">
            <a:avLst/>
          </a:prstGeom>
        </p:spPr>
      </p:pic>
    </p:spTree>
    <p:extLst>
      <p:ext uri="{BB962C8B-B14F-4D97-AF65-F5344CB8AC3E}">
        <p14:creationId xmlns:p14="http://schemas.microsoft.com/office/powerpoint/2010/main" val="244616158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927981"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Narrow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445E7405-4CB5-49C1-47B0-F94A206CAB84}"/>
              </a:ext>
            </a:extLst>
          </p:cNvPr>
          <p:cNvSpPr txBox="1"/>
          <p:nvPr/>
        </p:nvSpPr>
        <p:spPr>
          <a:xfrm>
            <a:off x="611246" y="1164776"/>
            <a:ext cx="9229170" cy="615040"/>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基本图形相交检测</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球形</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球形</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FCECD6D-A8F9-106C-5591-9E860B07B791}"/>
              </a:ext>
            </a:extLst>
          </p:cNvPr>
          <p:cNvPicPr>
            <a:picLocks noChangeAspect="1"/>
          </p:cNvPicPr>
          <p:nvPr/>
        </p:nvPicPr>
        <p:blipFill>
          <a:blip r:embed="rId3"/>
          <a:stretch>
            <a:fillRect/>
          </a:stretch>
        </p:blipFill>
        <p:spPr>
          <a:xfrm>
            <a:off x="482349" y="1862564"/>
            <a:ext cx="11057143" cy="4866667"/>
          </a:xfrm>
          <a:prstGeom prst="rect">
            <a:avLst/>
          </a:prstGeom>
        </p:spPr>
      </p:pic>
    </p:spTree>
    <p:extLst>
      <p:ext uri="{BB962C8B-B14F-4D97-AF65-F5344CB8AC3E}">
        <p14:creationId xmlns:p14="http://schemas.microsoft.com/office/powerpoint/2010/main" val="30787720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927981"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Narrow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074F565C-7C02-29B5-DD84-12D9A690337D}"/>
              </a:ext>
            </a:extLst>
          </p:cNvPr>
          <p:cNvSpPr txBox="1"/>
          <p:nvPr/>
        </p:nvSpPr>
        <p:spPr>
          <a:xfrm>
            <a:off x="611246" y="1164776"/>
            <a:ext cx="9229170" cy="615040"/>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基本图形相交检测</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球形</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胶囊体</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28312EE-7B40-B86B-366C-CC515A6C0E89}"/>
              </a:ext>
            </a:extLst>
          </p:cNvPr>
          <p:cNvPicPr>
            <a:picLocks noChangeAspect="1"/>
          </p:cNvPicPr>
          <p:nvPr/>
        </p:nvPicPr>
        <p:blipFill>
          <a:blip r:embed="rId3"/>
          <a:stretch>
            <a:fillRect/>
          </a:stretch>
        </p:blipFill>
        <p:spPr>
          <a:xfrm>
            <a:off x="734095" y="2031206"/>
            <a:ext cx="10723809" cy="4571429"/>
          </a:xfrm>
          <a:prstGeom prst="rect">
            <a:avLst/>
          </a:prstGeom>
        </p:spPr>
      </p:pic>
    </p:spTree>
    <p:extLst>
      <p:ext uri="{BB962C8B-B14F-4D97-AF65-F5344CB8AC3E}">
        <p14:creationId xmlns:p14="http://schemas.microsoft.com/office/powerpoint/2010/main" val="40797518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927981"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Narrow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817C66B0-CE07-7FA6-0399-01378876BE5C}"/>
              </a:ext>
            </a:extLst>
          </p:cNvPr>
          <p:cNvSpPr txBox="1"/>
          <p:nvPr/>
        </p:nvSpPr>
        <p:spPr>
          <a:xfrm>
            <a:off x="611246" y="1164776"/>
            <a:ext cx="9229170" cy="615040"/>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基本图形相交检测</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胶囊体</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胶囊体</a:t>
            </a: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D4F1112-BFCA-414A-ACA1-6E9F1E9C4538}"/>
              </a:ext>
            </a:extLst>
          </p:cNvPr>
          <p:cNvPicPr>
            <a:picLocks noChangeAspect="1"/>
          </p:cNvPicPr>
          <p:nvPr/>
        </p:nvPicPr>
        <p:blipFill>
          <a:blip r:embed="rId3"/>
          <a:stretch>
            <a:fillRect/>
          </a:stretch>
        </p:blipFill>
        <p:spPr>
          <a:xfrm>
            <a:off x="542695" y="1779816"/>
            <a:ext cx="10819048" cy="4980952"/>
          </a:xfrm>
          <a:prstGeom prst="rect">
            <a:avLst/>
          </a:prstGeom>
        </p:spPr>
      </p:pic>
    </p:spTree>
    <p:extLst>
      <p:ext uri="{BB962C8B-B14F-4D97-AF65-F5344CB8AC3E}">
        <p14:creationId xmlns:p14="http://schemas.microsoft.com/office/powerpoint/2010/main" val="8584916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927981"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Narrow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817C66B0-CE07-7FA6-0399-01378876BE5C}"/>
              </a:ext>
            </a:extLst>
          </p:cNvPr>
          <p:cNvSpPr txBox="1"/>
          <p:nvPr/>
        </p:nvSpPr>
        <p:spPr>
          <a:xfrm>
            <a:off x="611246" y="1164776"/>
            <a:ext cx="9229170" cy="1230593"/>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分离轴检测</a:t>
            </a:r>
            <a:endParaRPr lang="en-US" altLang="zh-CN" sz="2000" dirty="0">
              <a:latin typeface="微软雅黑" panose="020B0503020204020204" pitchFamily="34" charset="-122"/>
              <a:ea typeface="微软雅黑" panose="020B0503020204020204" pitchFamily="34" charset="-122"/>
            </a:endParaRPr>
          </a:p>
          <a:p>
            <a:pPr marL="457200" lvl="2">
              <a:lnSpc>
                <a:spcPct val="200000"/>
              </a:lnSpc>
            </a:pPr>
            <a:r>
              <a:rPr lang="zh-CN" altLang="en-US" sz="2000" dirty="0">
                <a:latin typeface="微软雅黑" panose="020B0503020204020204" pitchFamily="34" charset="-122"/>
                <a:ea typeface="微软雅黑" panose="020B0503020204020204" pitchFamily="34" charset="-122"/>
              </a:rPr>
              <a:t>由于凸体的特性，若其没有相交，空间中一定可以找到一条轴将其分离</a:t>
            </a:r>
          </a:p>
        </p:txBody>
      </p:sp>
      <p:pic>
        <p:nvPicPr>
          <p:cNvPr id="5" name="图片 4">
            <a:extLst>
              <a:ext uri="{FF2B5EF4-FFF2-40B4-BE49-F238E27FC236}">
                <a16:creationId xmlns:a16="http://schemas.microsoft.com/office/drawing/2014/main" id="{60CEC248-AF24-DB15-0096-62D5D72954BC}"/>
              </a:ext>
            </a:extLst>
          </p:cNvPr>
          <p:cNvPicPr>
            <a:picLocks noChangeAspect="1"/>
          </p:cNvPicPr>
          <p:nvPr/>
        </p:nvPicPr>
        <p:blipFill>
          <a:blip r:embed="rId3"/>
          <a:stretch>
            <a:fillRect/>
          </a:stretch>
        </p:blipFill>
        <p:spPr>
          <a:xfrm>
            <a:off x="778055" y="2395369"/>
            <a:ext cx="9285714" cy="4276190"/>
          </a:xfrm>
          <a:prstGeom prst="rect">
            <a:avLst/>
          </a:prstGeom>
        </p:spPr>
      </p:pic>
    </p:spTree>
    <p:extLst>
      <p:ext uri="{BB962C8B-B14F-4D97-AF65-F5344CB8AC3E}">
        <p14:creationId xmlns:p14="http://schemas.microsoft.com/office/powerpoint/2010/main" val="279686655"/>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927981" cy="584775"/>
              </a:xfrm>
              <a:prstGeom prst="rect">
                <a:avLst/>
              </a:prstGeom>
              <a:noFill/>
            </p:spPr>
            <p:txBody>
              <a:bodyPr wrap="none" rtlCol="0">
                <a:spAutoFit/>
                <a:scene3d>
                  <a:camera prst="orthographicFront"/>
                  <a:lightRig rig="threePt" dir="t"/>
                </a:scene3d>
                <a:sp3d contourW="12700"/>
              </a:bodyPr>
              <a:lstStyle/>
              <a:p>
                <a:r>
                  <a:rPr lang="en-US" altLang="zh-CN" sz="3200" dirty="0">
                    <a:latin typeface="微软雅黑" panose="020B0503020204020204" pitchFamily="34" charset="-122"/>
                    <a:ea typeface="微软雅黑" panose="020B0503020204020204" pitchFamily="34" charset="-122"/>
                  </a:rPr>
                  <a:t>Narrow phase</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碰撞检测</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817C66B0-CE07-7FA6-0399-01378876BE5C}"/>
              </a:ext>
            </a:extLst>
          </p:cNvPr>
          <p:cNvSpPr txBox="1"/>
          <p:nvPr/>
        </p:nvSpPr>
        <p:spPr>
          <a:xfrm>
            <a:off x="611246" y="1164776"/>
            <a:ext cx="9229170" cy="1230593"/>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分离轴检测</a:t>
            </a:r>
            <a:endParaRPr lang="en-US" altLang="zh-CN" sz="2000" dirty="0">
              <a:latin typeface="微软雅黑" panose="020B0503020204020204" pitchFamily="34" charset="-122"/>
              <a:ea typeface="微软雅黑" panose="020B0503020204020204" pitchFamily="34" charset="-122"/>
            </a:endParaRPr>
          </a:p>
          <a:p>
            <a:pPr marL="0" lvl="1">
              <a:lnSpc>
                <a:spcPct val="200000"/>
              </a:lnSpc>
            </a:pPr>
            <a:r>
              <a:rPr lang="en-US" altLang="zh-CN" sz="20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3D</a:t>
            </a:r>
            <a:r>
              <a:rPr lang="zh-CN" altLang="en-US" sz="1800" dirty="0">
                <a:latin typeface="微软雅黑" panose="020B0503020204020204" pitchFamily="34" charset="-122"/>
                <a:ea typeface="微软雅黑" panose="020B0503020204020204" pitchFamily="34" charset="-122"/>
              </a:rPr>
              <a:t>物体除了检测每个面，还需要检测物体的边到另个物体所有面是否能分隔</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10514FD-AB65-4A2A-D79E-B3C9DF2D9014}"/>
              </a:ext>
            </a:extLst>
          </p:cNvPr>
          <p:cNvPicPr>
            <a:picLocks noChangeAspect="1"/>
          </p:cNvPicPr>
          <p:nvPr/>
        </p:nvPicPr>
        <p:blipFill>
          <a:blip r:embed="rId3"/>
          <a:stretch>
            <a:fillRect/>
          </a:stretch>
        </p:blipFill>
        <p:spPr>
          <a:xfrm>
            <a:off x="748625" y="3022600"/>
            <a:ext cx="10095238" cy="2133333"/>
          </a:xfrm>
          <a:prstGeom prst="rect">
            <a:avLst/>
          </a:prstGeom>
        </p:spPr>
      </p:pic>
    </p:spTree>
    <p:extLst>
      <p:ext uri="{BB962C8B-B14F-4D97-AF65-F5344CB8AC3E}">
        <p14:creationId xmlns:p14="http://schemas.microsoft.com/office/powerpoint/2010/main" val="353458828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305713" cy="584775"/>
              </a:xfrm>
              <a:prstGeom prst="rect">
                <a:avLst/>
              </a:prstGeom>
              <a:noFill/>
            </p:spPr>
            <p:txBody>
              <a:bodyPr wrap="none" rtlCol="0">
                <a:spAutoFit/>
                <a:scene3d>
                  <a:camera prst="orthographicFront"/>
                  <a:lightRig rig="threePt" dir="t"/>
                </a:scene3d>
                <a:sp3d contourW="12700"/>
              </a:bodyPr>
              <a:lstStyle/>
              <a:p>
                <a:r>
                  <a:rPr lang="en-US" altLang="zh-CN" sz="3200" dirty="0"/>
                  <a:t>Actor – Dynamic </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2" name="messing-with-cubes-on-a-sphere">
            <a:hlinkClick r:id="" action="ppaction://media"/>
            <a:extLst>
              <a:ext uri="{FF2B5EF4-FFF2-40B4-BE49-F238E27FC236}">
                <a16:creationId xmlns:a16="http://schemas.microsoft.com/office/drawing/2014/main" id="{A7FFD2FB-4C5D-7A57-373C-A0D8ADA7DC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0451" y="1249679"/>
            <a:ext cx="5572125" cy="4814316"/>
          </a:xfrm>
          <a:prstGeom prst="rect">
            <a:avLst/>
          </a:prstGeom>
        </p:spPr>
      </p:pic>
    </p:spTree>
    <p:extLst>
      <p:ext uri="{BB962C8B-B14F-4D97-AF65-F5344CB8AC3E}">
        <p14:creationId xmlns:p14="http://schemas.microsoft.com/office/powerpoint/2010/main" val="184678512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2210862" cy="369332"/>
          </a:xfrm>
          <a:prstGeom prst="rect">
            <a:avLst/>
          </a:prstGeom>
          <a:noFill/>
        </p:spPr>
        <p:txBody>
          <a:bodyPr wrap="none" rtlCol="0">
            <a:spAutoFit/>
            <a:scene3d>
              <a:camera prst="orthographicFront"/>
              <a:lightRig rig="threePt" dir="t"/>
            </a:scene3d>
            <a:sp3d contourW="12700"/>
          </a:bodyPr>
          <a:lstStyle/>
          <a:p>
            <a:r>
              <a:rPr lang="en-US" altLang="zh-CN" dirty="0"/>
              <a:t>Collision Resolution</a:t>
            </a:r>
            <a:endParaRPr lang="zh-CN" altLang="en-US" sz="4400" b="1" dirty="0">
              <a:solidFill>
                <a:schemeClr val="tx1">
                  <a:lumMod val="75000"/>
                  <a:lumOff val="25000"/>
                </a:schemeClr>
              </a:solidFill>
              <a:cs typeface="+mn-ea"/>
              <a:sym typeface="+mn-lt"/>
            </a:endParaRPr>
          </a:p>
        </p:txBody>
      </p:sp>
      <p:sp>
        <p:nvSpPr>
          <p:cNvPr id="11" name="文本框 10">
            <a:extLst>
              <a:ext uri="{FF2B5EF4-FFF2-40B4-BE49-F238E27FC236}">
                <a16:creationId xmlns:a16="http://schemas.microsoft.com/office/drawing/2014/main" id="{5E5F81FE-A6C2-B432-41E1-5E880F38220C}"/>
              </a:ext>
            </a:extLst>
          </p:cNvPr>
          <p:cNvSpPr txBox="1"/>
          <p:nvPr/>
        </p:nvSpPr>
        <p:spPr>
          <a:xfrm>
            <a:off x="2690324" y="2521259"/>
            <a:ext cx="1639258" cy="1569660"/>
          </a:xfrm>
          <a:prstGeom prst="rect">
            <a:avLst/>
          </a:prstGeom>
          <a:noFill/>
        </p:spPr>
        <p:txBody>
          <a:bodyPr wrap="square">
            <a:spAutoFit/>
          </a:bodyPr>
          <a:lstStyle/>
          <a:p>
            <a:r>
              <a:rPr lang="en-US" altLang="zh-CN" sz="9600" b="1" dirty="0">
                <a:cs typeface="+mn-ea"/>
                <a:sym typeface="+mn-lt"/>
              </a:rPr>
              <a:t>04</a:t>
            </a:r>
            <a:endParaRPr lang="zh-CN" altLang="en-US" sz="9600" b="1" dirty="0">
              <a:cs typeface="+mn-ea"/>
              <a:sym typeface="+mn-lt"/>
            </a:endParaRPr>
          </a:p>
        </p:txBody>
      </p:sp>
      <p:sp>
        <p:nvSpPr>
          <p:cNvPr id="19" name="文本框 18">
            <a:extLst>
              <a:ext uri="{FF2B5EF4-FFF2-40B4-BE49-F238E27FC236}">
                <a16:creationId xmlns:a16="http://schemas.microsoft.com/office/drawing/2014/main" id="{B77340DF-CCC9-8CB7-2FE3-4F0734FE45EC}"/>
              </a:ext>
            </a:extLst>
          </p:cNvPr>
          <p:cNvSpPr txBox="1"/>
          <p:nvPr/>
        </p:nvSpPr>
        <p:spPr>
          <a:xfrm>
            <a:off x="5126983" y="3355734"/>
            <a:ext cx="6601096" cy="369332"/>
          </a:xfrm>
          <a:prstGeom prst="rect">
            <a:avLst/>
          </a:prstGeom>
          <a:noFill/>
        </p:spPr>
        <p:txBody>
          <a:bodyPr wrap="square">
            <a:spAutoFit/>
          </a:bodyPr>
          <a:lstStyle/>
          <a:p>
            <a:r>
              <a:rPr lang="zh-CN" altLang="en-US" dirty="0">
                <a:solidFill>
                  <a:schemeClr val="tx1">
                    <a:lumMod val="50000"/>
                    <a:lumOff val="50000"/>
                  </a:schemeClr>
                </a:solidFill>
                <a:cs typeface="+mn-ea"/>
              </a:rPr>
              <a:t>碰撞处理</a:t>
            </a:r>
            <a:endParaRPr lang="en-US" altLang="zh-CN"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5078522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809056" cy="584775"/>
              </a:xfrm>
              <a:prstGeom prst="rect">
                <a:avLst/>
              </a:prstGeom>
              <a:noFill/>
            </p:spPr>
            <p:txBody>
              <a:bodyPr wrap="none" rtlCol="0">
                <a:spAutoFit/>
                <a:scene3d>
                  <a:camera prst="orthographicFront"/>
                  <a:lightRig rig="threePt" dir="t"/>
                </a:scene3d>
                <a:sp3d contourW="12700"/>
              </a:bodyPr>
              <a:lstStyle/>
              <a:p>
                <a:r>
                  <a:rPr lang="en-US" altLang="zh-CN" sz="3200" dirty="0"/>
                  <a:t>Collision</a:t>
                </a:r>
                <a:r>
                  <a:rPr lang="en-US" altLang="zh-CN" sz="1800" dirty="0">
                    <a:latin typeface="微软雅黑" panose="020B0503020204020204" pitchFamily="34" charset="-122"/>
                    <a:ea typeface="微软雅黑" panose="020B0503020204020204" pitchFamily="34" charset="-122"/>
                  </a:rPr>
                  <a:t> </a:t>
                </a:r>
                <a:r>
                  <a:rPr lang="en-US" altLang="zh-CN" sz="3200" dirty="0"/>
                  <a:t>Resolution</a:t>
                </a:r>
                <a:r>
                  <a:rPr lang="en-US" altLang="zh-CN" sz="1800" dirty="0">
                    <a:latin typeface="微软雅黑" panose="020B0503020204020204" pitchFamily="34" charset="-122"/>
                    <a:ea typeface="微软雅黑" panose="020B0503020204020204" pitchFamily="34" charset="-122"/>
                  </a:rPr>
                  <a:t> </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碰撞处理</a:t>
                </a:r>
                <a:endParaRPr lang="en-US" altLang="zh-CN" sz="1000" dirty="0">
                  <a:solidFill>
                    <a:schemeClr val="tx1">
                      <a:lumMod val="50000"/>
                      <a:lumOff val="50000"/>
                    </a:schemeClr>
                  </a:solidFill>
                  <a:cs typeface="+mn-ea"/>
                  <a:sym typeface="+mn-lt"/>
                </a:endParaRPr>
              </a:p>
            </p:txBody>
          </p:sp>
        </p:grpSp>
      </p:grpSp>
      <p:pic>
        <p:nvPicPr>
          <p:cNvPr id="3" name="图片 2">
            <a:extLst>
              <a:ext uri="{FF2B5EF4-FFF2-40B4-BE49-F238E27FC236}">
                <a16:creationId xmlns:a16="http://schemas.microsoft.com/office/drawing/2014/main" id="{9E03CC78-ED0D-31B3-D410-C5E88BB4E54B}"/>
              </a:ext>
            </a:extLst>
          </p:cNvPr>
          <p:cNvPicPr>
            <a:picLocks noChangeAspect="1"/>
          </p:cNvPicPr>
          <p:nvPr/>
        </p:nvPicPr>
        <p:blipFill>
          <a:blip r:embed="rId3"/>
          <a:stretch>
            <a:fillRect/>
          </a:stretch>
        </p:blipFill>
        <p:spPr>
          <a:xfrm>
            <a:off x="1376962" y="3429000"/>
            <a:ext cx="8542857" cy="2742857"/>
          </a:xfrm>
          <a:prstGeom prst="rect">
            <a:avLst/>
          </a:prstGeom>
        </p:spPr>
      </p:pic>
      <p:sp>
        <p:nvSpPr>
          <p:cNvPr id="5" name="文本框 4">
            <a:extLst>
              <a:ext uri="{FF2B5EF4-FFF2-40B4-BE49-F238E27FC236}">
                <a16:creationId xmlns:a16="http://schemas.microsoft.com/office/drawing/2014/main" id="{611E8BA0-A93B-1E95-0B4F-705116B8083F}"/>
              </a:ext>
            </a:extLst>
          </p:cNvPr>
          <p:cNvSpPr txBox="1"/>
          <p:nvPr/>
        </p:nvSpPr>
        <p:spPr>
          <a:xfrm>
            <a:off x="611246" y="1164776"/>
            <a:ext cx="9229170" cy="2461700"/>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经由之前的步骤，我们已经检测的碰撞</a:t>
            </a:r>
            <a:endParaRPr lang="en-US" altLang="zh-CN" sz="2000" dirty="0">
              <a:latin typeface="微软雅黑" panose="020B0503020204020204" pitchFamily="34" charset="-122"/>
              <a:ea typeface="微软雅黑" panose="020B0503020204020204" pitchFamily="34" charset="-122"/>
            </a:endParaRPr>
          </a:p>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获取了碰撞的详细信息</a:t>
            </a:r>
            <a:endParaRPr lang="en-US" altLang="zh-CN" sz="2000" dirty="0">
              <a:latin typeface="微软雅黑" panose="020B0503020204020204" pitchFamily="34" charset="-122"/>
              <a:ea typeface="微软雅黑" panose="020B0503020204020204" pitchFamily="34" charset="-122"/>
            </a:endParaRPr>
          </a:p>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最后就是对碰撞进行处理</a:t>
            </a:r>
            <a:endParaRPr lang="en-US" altLang="zh-CN" sz="2000" dirty="0">
              <a:latin typeface="微软雅黑" panose="020B0503020204020204" pitchFamily="34" charset="-122"/>
              <a:ea typeface="微软雅黑" panose="020B0503020204020204" pitchFamily="34" charset="-122"/>
            </a:endParaRPr>
          </a:p>
          <a:p>
            <a:pPr marL="342900" lvl="1"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414088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809056" cy="584775"/>
              </a:xfrm>
              <a:prstGeom prst="rect">
                <a:avLst/>
              </a:prstGeom>
              <a:noFill/>
            </p:spPr>
            <p:txBody>
              <a:bodyPr wrap="none" rtlCol="0">
                <a:spAutoFit/>
                <a:scene3d>
                  <a:camera prst="orthographicFront"/>
                  <a:lightRig rig="threePt" dir="t"/>
                </a:scene3d>
                <a:sp3d contourW="12700"/>
              </a:bodyPr>
              <a:lstStyle/>
              <a:p>
                <a:r>
                  <a:rPr lang="en-US" altLang="zh-CN" sz="3200" dirty="0"/>
                  <a:t>Collision</a:t>
                </a:r>
                <a:r>
                  <a:rPr lang="en-US" altLang="zh-CN" sz="1800" dirty="0">
                    <a:latin typeface="微软雅黑" panose="020B0503020204020204" pitchFamily="34" charset="-122"/>
                    <a:ea typeface="微软雅黑" panose="020B0503020204020204" pitchFamily="34" charset="-122"/>
                  </a:rPr>
                  <a:t> </a:t>
                </a:r>
                <a:r>
                  <a:rPr lang="en-US" altLang="zh-CN" sz="3200" dirty="0"/>
                  <a:t>Resolution</a:t>
                </a:r>
                <a:r>
                  <a:rPr lang="en-US" altLang="zh-CN" sz="1800" dirty="0">
                    <a:latin typeface="微软雅黑" panose="020B0503020204020204" pitchFamily="34" charset="-122"/>
                    <a:ea typeface="微软雅黑" panose="020B0503020204020204" pitchFamily="34" charset="-122"/>
                  </a:rPr>
                  <a:t> </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碰撞处理</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7F736798-87A1-5595-2281-04EA022711F1}"/>
              </a:ext>
            </a:extLst>
          </p:cNvPr>
          <p:cNvSpPr txBox="1"/>
          <p:nvPr/>
        </p:nvSpPr>
        <p:spPr>
          <a:xfrm>
            <a:off x="611246" y="1164776"/>
            <a:ext cx="9229170" cy="1846146"/>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en-US" altLang="zh-CN" sz="2000" dirty="0"/>
              <a:t>Applying Penalty Force </a:t>
            </a:r>
          </a:p>
          <a:p>
            <a:pPr marL="3429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通过直接对于碰撞法线方向施加力来让两个碰撞的物体进行分离</a:t>
            </a:r>
            <a:endParaRPr lang="en-US" altLang="zh-CN" sz="2000" dirty="0">
              <a:latin typeface="微软雅黑" panose="020B0503020204020204" pitchFamily="34" charset="-122"/>
              <a:ea typeface="微软雅黑" panose="020B0503020204020204" pitchFamily="34" charset="-122"/>
            </a:endParaRPr>
          </a:p>
          <a:p>
            <a:pPr marL="0" lvl="1">
              <a:lnSpc>
                <a:spcPct val="200000"/>
              </a:lnSpc>
            </a:pP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21D776B-B2DB-A189-90EA-056EF8BF9CA3}"/>
              </a:ext>
            </a:extLst>
          </p:cNvPr>
          <p:cNvPicPr>
            <a:picLocks noChangeAspect="1"/>
          </p:cNvPicPr>
          <p:nvPr/>
        </p:nvPicPr>
        <p:blipFill>
          <a:blip r:embed="rId3"/>
          <a:stretch>
            <a:fillRect/>
          </a:stretch>
        </p:blipFill>
        <p:spPr>
          <a:xfrm>
            <a:off x="3092695" y="2926953"/>
            <a:ext cx="3923809" cy="3266667"/>
          </a:xfrm>
          <a:prstGeom prst="rect">
            <a:avLst/>
          </a:prstGeom>
        </p:spPr>
      </p:pic>
    </p:spTree>
    <p:extLst>
      <p:ext uri="{BB962C8B-B14F-4D97-AF65-F5344CB8AC3E}">
        <p14:creationId xmlns:p14="http://schemas.microsoft.com/office/powerpoint/2010/main" val="337252641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1531188" cy="369332"/>
          </a:xfrm>
          <a:prstGeom prst="rect">
            <a:avLst/>
          </a:prstGeom>
          <a:noFill/>
        </p:spPr>
        <p:txBody>
          <a:bodyPr wrap="none" rtlCol="0">
            <a:spAutoFit/>
            <a:scene3d>
              <a:camera prst="orthographicFront"/>
              <a:lightRig rig="threePt" dir="t"/>
            </a:scene3d>
            <a:sp3d contourW="12700"/>
          </a:bodyPr>
          <a:lstStyle/>
          <a:p>
            <a:r>
              <a:rPr lang="en-US" altLang="zh-CN" dirty="0" err="1"/>
              <a:t>Scnen</a:t>
            </a:r>
            <a:r>
              <a:rPr lang="en-US" altLang="zh-CN" dirty="0"/>
              <a:t> Query</a:t>
            </a:r>
            <a:endParaRPr lang="zh-CN" altLang="en-US" sz="4400" b="1" dirty="0">
              <a:solidFill>
                <a:schemeClr val="tx1">
                  <a:lumMod val="75000"/>
                  <a:lumOff val="25000"/>
                </a:schemeClr>
              </a:solidFill>
              <a:cs typeface="+mn-ea"/>
              <a:sym typeface="+mn-lt"/>
            </a:endParaRPr>
          </a:p>
        </p:txBody>
      </p:sp>
      <p:sp>
        <p:nvSpPr>
          <p:cNvPr id="11" name="文本框 10">
            <a:extLst>
              <a:ext uri="{FF2B5EF4-FFF2-40B4-BE49-F238E27FC236}">
                <a16:creationId xmlns:a16="http://schemas.microsoft.com/office/drawing/2014/main" id="{5E5F81FE-A6C2-B432-41E1-5E880F38220C}"/>
              </a:ext>
            </a:extLst>
          </p:cNvPr>
          <p:cNvSpPr txBox="1"/>
          <p:nvPr/>
        </p:nvSpPr>
        <p:spPr>
          <a:xfrm>
            <a:off x="2690324" y="2521259"/>
            <a:ext cx="1639258" cy="1569660"/>
          </a:xfrm>
          <a:prstGeom prst="rect">
            <a:avLst/>
          </a:prstGeom>
          <a:noFill/>
        </p:spPr>
        <p:txBody>
          <a:bodyPr wrap="square">
            <a:spAutoFit/>
          </a:bodyPr>
          <a:lstStyle/>
          <a:p>
            <a:r>
              <a:rPr lang="en-US" altLang="zh-CN" sz="9600" b="1" dirty="0">
                <a:cs typeface="+mn-ea"/>
                <a:sym typeface="+mn-lt"/>
              </a:rPr>
              <a:t>05</a:t>
            </a:r>
            <a:endParaRPr lang="zh-CN" altLang="en-US" sz="9600" b="1" dirty="0">
              <a:cs typeface="+mn-ea"/>
              <a:sym typeface="+mn-lt"/>
            </a:endParaRPr>
          </a:p>
        </p:txBody>
      </p:sp>
      <p:sp>
        <p:nvSpPr>
          <p:cNvPr id="19" name="文本框 18">
            <a:extLst>
              <a:ext uri="{FF2B5EF4-FFF2-40B4-BE49-F238E27FC236}">
                <a16:creationId xmlns:a16="http://schemas.microsoft.com/office/drawing/2014/main" id="{B77340DF-CCC9-8CB7-2FE3-4F0734FE45EC}"/>
              </a:ext>
            </a:extLst>
          </p:cNvPr>
          <p:cNvSpPr txBox="1"/>
          <p:nvPr/>
        </p:nvSpPr>
        <p:spPr>
          <a:xfrm>
            <a:off x="5126983" y="3355734"/>
            <a:ext cx="6601096" cy="369332"/>
          </a:xfrm>
          <a:prstGeom prst="rect">
            <a:avLst/>
          </a:prstGeom>
          <a:noFill/>
        </p:spPr>
        <p:txBody>
          <a:bodyPr wrap="square">
            <a:spAutoFit/>
          </a:bodyPr>
          <a:lstStyle/>
          <a:p>
            <a:r>
              <a:rPr lang="zh-CN" altLang="en-US" dirty="0">
                <a:solidFill>
                  <a:schemeClr val="tx1">
                    <a:lumMod val="50000"/>
                    <a:lumOff val="50000"/>
                  </a:schemeClr>
                </a:solidFill>
                <a:cs typeface="+mn-ea"/>
              </a:rPr>
              <a:t>场景查询</a:t>
            </a:r>
            <a:endParaRPr lang="en-US" altLang="zh-CN"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1809926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00392" cy="584775"/>
              </a:xfrm>
              <a:prstGeom prst="rect">
                <a:avLst/>
              </a:prstGeom>
              <a:noFill/>
            </p:spPr>
            <p:txBody>
              <a:bodyPr wrap="none" rtlCol="0">
                <a:spAutoFit/>
                <a:scene3d>
                  <a:camera prst="orthographicFront"/>
                  <a:lightRig rig="threePt" dir="t"/>
                </a:scene3d>
                <a:sp3d contourW="12700"/>
              </a:bodyPr>
              <a:lstStyle/>
              <a:p>
                <a:r>
                  <a:rPr lang="en-US" altLang="zh-CN" sz="3200" dirty="0" err="1"/>
                  <a:t>Scnen</a:t>
                </a:r>
                <a:r>
                  <a:rPr lang="en-US" altLang="zh-CN" sz="1800" dirty="0">
                    <a:latin typeface="微软雅黑" panose="020B0503020204020204" pitchFamily="34" charset="-122"/>
                    <a:ea typeface="微软雅黑" panose="020B0503020204020204" pitchFamily="34" charset="-122"/>
                  </a:rPr>
                  <a:t> </a:t>
                </a:r>
                <a:r>
                  <a:rPr lang="en-US" altLang="zh-CN" sz="3200" dirty="0"/>
                  <a:t>Query</a:t>
                </a:r>
                <a:r>
                  <a:rPr lang="en-US" altLang="zh-CN" sz="1800" dirty="0">
                    <a:latin typeface="微软雅黑" panose="020B0503020204020204" pitchFamily="34" charset="-122"/>
                    <a:ea typeface="微软雅黑" panose="020B0503020204020204" pitchFamily="34" charset="-122"/>
                  </a:rPr>
                  <a:t> </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latin typeface="微软雅黑" panose="020B0503020204020204" pitchFamily="34" charset="-122"/>
                    <a:ea typeface="微软雅黑" panose="020B0503020204020204" pitchFamily="34" charset="-122"/>
                  </a:rPr>
                  <a:t> </a:t>
                </a:r>
                <a:r>
                  <a:rPr lang="zh-CN" altLang="en-US" sz="1000" dirty="0">
                    <a:solidFill>
                      <a:schemeClr val="tx1">
                        <a:lumMod val="50000"/>
                        <a:lumOff val="50000"/>
                      </a:schemeClr>
                    </a:solidFill>
                    <a:cs typeface="+mn-ea"/>
                  </a:rPr>
                  <a:t>场景查询</a:t>
                </a:r>
                <a:endParaRPr lang="en-US" altLang="zh-CN" sz="1000" dirty="0">
                  <a:solidFill>
                    <a:schemeClr val="tx1">
                      <a:lumMod val="50000"/>
                      <a:lumOff val="50000"/>
                    </a:schemeClr>
                  </a:solidFill>
                  <a:cs typeface="+mn-ea"/>
                  <a:sym typeface="+mn-lt"/>
                </a:endParaRPr>
              </a:p>
            </p:txBody>
          </p:sp>
        </p:grpSp>
      </p:grpSp>
      <p:sp>
        <p:nvSpPr>
          <p:cNvPr id="4" name="文本框 3">
            <a:extLst>
              <a:ext uri="{FF2B5EF4-FFF2-40B4-BE49-F238E27FC236}">
                <a16:creationId xmlns:a16="http://schemas.microsoft.com/office/drawing/2014/main" id="{D72B7FC5-549E-EEDE-1987-2402956416EF}"/>
              </a:ext>
            </a:extLst>
          </p:cNvPr>
          <p:cNvSpPr txBox="1"/>
          <p:nvPr/>
        </p:nvSpPr>
        <p:spPr>
          <a:xfrm>
            <a:off x="6411459" y="552765"/>
            <a:ext cx="6174376" cy="369332"/>
          </a:xfrm>
          <a:prstGeom prst="rect">
            <a:avLst/>
          </a:prstGeom>
          <a:noFill/>
        </p:spPr>
        <p:txBody>
          <a:bodyPr wrap="square">
            <a:spAutoFit/>
          </a:bodyPr>
          <a:lstStyle/>
          <a:p>
            <a:endParaRPr lang="zh-CN" altLang="en-US" dirty="0"/>
          </a:p>
        </p:txBody>
      </p:sp>
      <p:sp>
        <p:nvSpPr>
          <p:cNvPr id="2" name="文本框 1">
            <a:extLst>
              <a:ext uri="{FF2B5EF4-FFF2-40B4-BE49-F238E27FC236}">
                <a16:creationId xmlns:a16="http://schemas.microsoft.com/office/drawing/2014/main" id="{589F1074-5815-E9A2-AE62-4B5DE5EDA586}"/>
              </a:ext>
            </a:extLst>
          </p:cNvPr>
          <p:cNvSpPr txBox="1"/>
          <p:nvPr/>
        </p:nvSpPr>
        <p:spPr>
          <a:xfrm>
            <a:off x="611246" y="1164776"/>
            <a:ext cx="9229170" cy="1846146"/>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en-US" altLang="zh-CN" sz="2000" dirty="0" err="1"/>
              <a:t>Raycast</a:t>
            </a:r>
            <a:r>
              <a:rPr lang="en-US" altLang="zh-CN" sz="2000" dirty="0"/>
              <a:t> </a:t>
            </a:r>
            <a:r>
              <a:rPr lang="zh-CN" altLang="en-US" sz="2000" dirty="0"/>
              <a:t>射线检测</a:t>
            </a:r>
          </a:p>
          <a:p>
            <a:pPr marL="0" lvl="1">
              <a:lnSpc>
                <a:spcPct val="20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将用户定义的光线与整个场景中的物体进行交互</a:t>
            </a:r>
            <a:endParaRPr lang="en-US" altLang="zh-CN" sz="2000" dirty="0">
              <a:latin typeface="微软雅黑" panose="020B0503020204020204" pitchFamily="34" charset="-122"/>
              <a:ea typeface="微软雅黑" panose="020B0503020204020204" pitchFamily="34" charset="-122"/>
            </a:endParaRPr>
          </a:p>
          <a:p>
            <a:pPr marL="0" lvl="1">
              <a:lnSpc>
                <a:spcPct val="20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定义光线的出发点，方向和长度，以及检测的模式</a:t>
            </a: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FA3F389-E880-5A5F-CC33-9312CC5B1FED}"/>
              </a:ext>
            </a:extLst>
          </p:cNvPr>
          <p:cNvPicPr>
            <a:picLocks noChangeAspect="1"/>
          </p:cNvPicPr>
          <p:nvPr/>
        </p:nvPicPr>
        <p:blipFill>
          <a:blip r:embed="rId3"/>
          <a:stretch>
            <a:fillRect/>
          </a:stretch>
        </p:blipFill>
        <p:spPr>
          <a:xfrm>
            <a:off x="1501887" y="3423950"/>
            <a:ext cx="5978043" cy="3292784"/>
          </a:xfrm>
          <a:prstGeom prst="rect">
            <a:avLst/>
          </a:prstGeom>
        </p:spPr>
      </p:pic>
    </p:spTree>
    <p:extLst>
      <p:ext uri="{BB962C8B-B14F-4D97-AF65-F5344CB8AC3E}">
        <p14:creationId xmlns:p14="http://schemas.microsoft.com/office/powerpoint/2010/main" val="165367603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00392" cy="584775"/>
              </a:xfrm>
              <a:prstGeom prst="rect">
                <a:avLst/>
              </a:prstGeom>
              <a:noFill/>
            </p:spPr>
            <p:txBody>
              <a:bodyPr wrap="none" rtlCol="0">
                <a:spAutoFit/>
                <a:scene3d>
                  <a:camera prst="orthographicFront"/>
                  <a:lightRig rig="threePt" dir="t"/>
                </a:scene3d>
                <a:sp3d contourW="12700"/>
              </a:bodyPr>
              <a:lstStyle/>
              <a:p>
                <a:r>
                  <a:rPr lang="en-US" altLang="zh-CN" sz="3200" dirty="0" err="1"/>
                  <a:t>Scnen</a:t>
                </a:r>
                <a:r>
                  <a:rPr lang="en-US" altLang="zh-CN" sz="1800" dirty="0">
                    <a:latin typeface="微软雅黑" panose="020B0503020204020204" pitchFamily="34" charset="-122"/>
                    <a:ea typeface="微软雅黑" panose="020B0503020204020204" pitchFamily="34" charset="-122"/>
                  </a:rPr>
                  <a:t> </a:t>
                </a:r>
                <a:r>
                  <a:rPr lang="en-US" altLang="zh-CN" sz="3200" dirty="0"/>
                  <a:t>Query</a:t>
                </a:r>
                <a:r>
                  <a:rPr lang="en-US" altLang="zh-CN" sz="1800" dirty="0">
                    <a:latin typeface="微软雅黑" panose="020B0503020204020204" pitchFamily="34" charset="-122"/>
                    <a:ea typeface="微软雅黑" panose="020B0503020204020204" pitchFamily="34" charset="-122"/>
                  </a:rPr>
                  <a:t> </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latin typeface="微软雅黑" panose="020B0503020204020204" pitchFamily="34" charset="-122"/>
                    <a:ea typeface="微软雅黑" panose="020B0503020204020204" pitchFamily="34" charset="-122"/>
                  </a:rPr>
                  <a:t> </a:t>
                </a:r>
                <a:r>
                  <a:rPr lang="zh-CN" altLang="en-US" sz="1000" dirty="0">
                    <a:solidFill>
                      <a:schemeClr val="tx1">
                        <a:lumMod val="50000"/>
                        <a:lumOff val="50000"/>
                      </a:schemeClr>
                    </a:solidFill>
                    <a:cs typeface="+mn-ea"/>
                  </a:rPr>
                  <a:t>场景查询</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36FE0F34-A75B-960D-1EAE-0409F7F7B675}"/>
              </a:ext>
            </a:extLst>
          </p:cNvPr>
          <p:cNvSpPr txBox="1"/>
          <p:nvPr/>
        </p:nvSpPr>
        <p:spPr>
          <a:xfrm>
            <a:off x="611246" y="1164776"/>
            <a:ext cx="9229170" cy="2461700"/>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en-US" altLang="zh-CN" sz="2000" dirty="0"/>
              <a:t>Sweep </a:t>
            </a:r>
            <a:r>
              <a:rPr lang="zh-CN" altLang="en-US" sz="2000" dirty="0"/>
              <a:t>横扫</a:t>
            </a:r>
            <a:endParaRPr lang="en-US" altLang="zh-CN" sz="2000" dirty="0"/>
          </a:p>
          <a:p>
            <a:pPr marL="800100" lvl="2" indent="-342900">
              <a:lnSpc>
                <a:spcPct val="200000"/>
              </a:lnSpc>
              <a:buFont typeface="Wingdings" panose="05000000000000000000" pitchFamily="2" charset="2"/>
              <a:buChar char="l"/>
            </a:pPr>
            <a:r>
              <a:rPr lang="zh-CN" altLang="en-US" sz="2000" dirty="0"/>
              <a:t>几何上类似于光线投射</a:t>
            </a:r>
            <a:endParaRPr lang="en-US" altLang="zh-CN" sz="2000" dirty="0"/>
          </a:p>
          <a:p>
            <a:pPr marL="800100" lvl="2" indent="-342900">
              <a:lnSpc>
                <a:spcPct val="200000"/>
              </a:lnSpc>
              <a:buFont typeface="Wingdings" panose="05000000000000000000" pitchFamily="2" charset="2"/>
              <a:buChar char="l"/>
            </a:pPr>
            <a:r>
              <a:rPr lang="zh-CN" altLang="en-US" sz="2000" dirty="0"/>
              <a:t>可以自定义形状和姿势</a:t>
            </a:r>
          </a:p>
          <a:p>
            <a:pPr marL="0" lvl="1">
              <a:lnSpc>
                <a:spcPct val="200000"/>
              </a:lnSpc>
            </a:pPr>
            <a:r>
              <a:rPr lang="en-US" altLang="zh-CN" sz="2000" dirty="0">
                <a:latin typeface="微软雅黑" panose="020B0503020204020204" pitchFamily="34" charset="-122"/>
                <a:ea typeface="微软雅黑" panose="020B0503020204020204" pitchFamily="34" charset="-122"/>
              </a:rPr>
              <a:t>	</a:t>
            </a:r>
          </a:p>
        </p:txBody>
      </p:sp>
      <p:pic>
        <p:nvPicPr>
          <p:cNvPr id="5" name="图片 4">
            <a:extLst>
              <a:ext uri="{FF2B5EF4-FFF2-40B4-BE49-F238E27FC236}">
                <a16:creationId xmlns:a16="http://schemas.microsoft.com/office/drawing/2014/main" id="{FAD2DC60-CB7C-4E3B-0F70-9622B54CE693}"/>
              </a:ext>
            </a:extLst>
          </p:cNvPr>
          <p:cNvPicPr>
            <a:picLocks noChangeAspect="1"/>
          </p:cNvPicPr>
          <p:nvPr/>
        </p:nvPicPr>
        <p:blipFill>
          <a:blip r:embed="rId3"/>
          <a:stretch>
            <a:fillRect/>
          </a:stretch>
        </p:blipFill>
        <p:spPr>
          <a:xfrm>
            <a:off x="778055" y="3436442"/>
            <a:ext cx="5476314" cy="3168356"/>
          </a:xfrm>
          <a:prstGeom prst="rect">
            <a:avLst/>
          </a:prstGeom>
        </p:spPr>
      </p:pic>
    </p:spTree>
    <p:extLst>
      <p:ext uri="{BB962C8B-B14F-4D97-AF65-F5344CB8AC3E}">
        <p14:creationId xmlns:p14="http://schemas.microsoft.com/office/powerpoint/2010/main" val="4578739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00392" cy="584775"/>
              </a:xfrm>
              <a:prstGeom prst="rect">
                <a:avLst/>
              </a:prstGeom>
              <a:noFill/>
            </p:spPr>
            <p:txBody>
              <a:bodyPr wrap="none" rtlCol="0">
                <a:spAutoFit/>
                <a:scene3d>
                  <a:camera prst="orthographicFront"/>
                  <a:lightRig rig="threePt" dir="t"/>
                </a:scene3d>
                <a:sp3d contourW="12700"/>
              </a:bodyPr>
              <a:lstStyle/>
              <a:p>
                <a:r>
                  <a:rPr lang="en-US" altLang="zh-CN" sz="3200" dirty="0" err="1"/>
                  <a:t>Scnen</a:t>
                </a:r>
                <a:r>
                  <a:rPr lang="en-US" altLang="zh-CN" sz="1800" dirty="0">
                    <a:latin typeface="微软雅黑" panose="020B0503020204020204" pitchFamily="34" charset="-122"/>
                    <a:ea typeface="微软雅黑" panose="020B0503020204020204" pitchFamily="34" charset="-122"/>
                  </a:rPr>
                  <a:t> </a:t>
                </a:r>
                <a:r>
                  <a:rPr lang="en-US" altLang="zh-CN" sz="3200" dirty="0"/>
                  <a:t>Query</a:t>
                </a:r>
                <a:r>
                  <a:rPr lang="en-US" altLang="zh-CN" sz="1800" dirty="0">
                    <a:latin typeface="微软雅黑" panose="020B0503020204020204" pitchFamily="34" charset="-122"/>
                    <a:ea typeface="微软雅黑" panose="020B0503020204020204" pitchFamily="34" charset="-122"/>
                  </a:rPr>
                  <a:t> </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latin typeface="微软雅黑" panose="020B0503020204020204" pitchFamily="34" charset="-122"/>
                    <a:ea typeface="微软雅黑" panose="020B0503020204020204" pitchFamily="34" charset="-122"/>
                  </a:rPr>
                  <a:t> </a:t>
                </a:r>
                <a:r>
                  <a:rPr lang="zh-CN" altLang="en-US" sz="1000" dirty="0">
                    <a:solidFill>
                      <a:schemeClr val="tx1">
                        <a:lumMod val="50000"/>
                        <a:lumOff val="50000"/>
                      </a:schemeClr>
                    </a:solidFill>
                    <a:cs typeface="+mn-ea"/>
                  </a:rPr>
                  <a:t>场景查询</a:t>
                </a:r>
                <a:endParaRPr lang="en-US" altLang="zh-CN" sz="1000" dirty="0">
                  <a:solidFill>
                    <a:schemeClr val="tx1">
                      <a:lumMod val="50000"/>
                      <a:lumOff val="50000"/>
                    </a:schemeClr>
                  </a:solidFill>
                  <a:cs typeface="+mn-ea"/>
                  <a:sym typeface="+mn-lt"/>
                </a:endParaRPr>
              </a:p>
            </p:txBody>
          </p:sp>
        </p:grpSp>
      </p:grpSp>
      <p:sp>
        <p:nvSpPr>
          <p:cNvPr id="2" name="文本框 1">
            <a:extLst>
              <a:ext uri="{FF2B5EF4-FFF2-40B4-BE49-F238E27FC236}">
                <a16:creationId xmlns:a16="http://schemas.microsoft.com/office/drawing/2014/main" id="{5DCC9D21-F6C5-7CE5-914D-9D113FA242B4}"/>
              </a:ext>
            </a:extLst>
          </p:cNvPr>
          <p:cNvSpPr txBox="1"/>
          <p:nvPr/>
        </p:nvSpPr>
        <p:spPr>
          <a:xfrm>
            <a:off x="611246" y="1164776"/>
            <a:ext cx="9229170" cy="1230593"/>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en-US" altLang="zh-CN" sz="2000" dirty="0"/>
              <a:t>Overlap </a:t>
            </a:r>
            <a:r>
              <a:rPr lang="zh-CN" altLang="en-US" sz="2000" dirty="0"/>
              <a:t>重叠</a:t>
            </a:r>
            <a:endParaRPr lang="en-US" altLang="zh-CN" sz="2000" dirty="0"/>
          </a:p>
          <a:p>
            <a:pPr marL="800100" lvl="2"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搜索由任意形状所覆盖或包围的场景中的物体</a:t>
            </a:r>
            <a:r>
              <a:rPr lang="en-US" altLang="zh-CN" sz="2000" dirty="0">
                <a:latin typeface="微软雅黑" panose="020B0503020204020204" pitchFamily="34" charset="-122"/>
                <a:ea typeface="微软雅黑" panose="020B0503020204020204" pitchFamily="34" charset="-122"/>
              </a:rPr>
              <a:t>	</a:t>
            </a:r>
          </a:p>
        </p:txBody>
      </p:sp>
      <p:pic>
        <p:nvPicPr>
          <p:cNvPr id="5" name="图片 4">
            <a:extLst>
              <a:ext uri="{FF2B5EF4-FFF2-40B4-BE49-F238E27FC236}">
                <a16:creationId xmlns:a16="http://schemas.microsoft.com/office/drawing/2014/main" id="{376E4D81-3AE0-AD76-B02C-CBDD40D46825}"/>
              </a:ext>
            </a:extLst>
          </p:cNvPr>
          <p:cNvPicPr>
            <a:picLocks noChangeAspect="1"/>
          </p:cNvPicPr>
          <p:nvPr/>
        </p:nvPicPr>
        <p:blipFill>
          <a:blip r:embed="rId3"/>
          <a:stretch>
            <a:fillRect/>
          </a:stretch>
        </p:blipFill>
        <p:spPr>
          <a:xfrm>
            <a:off x="1606387" y="2395369"/>
            <a:ext cx="6246223" cy="4286470"/>
          </a:xfrm>
          <a:prstGeom prst="rect">
            <a:avLst/>
          </a:prstGeom>
        </p:spPr>
      </p:pic>
    </p:spTree>
    <p:extLst>
      <p:ext uri="{BB962C8B-B14F-4D97-AF65-F5344CB8AC3E}">
        <p14:creationId xmlns:p14="http://schemas.microsoft.com/office/powerpoint/2010/main" val="6647257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2600392" cy="584775"/>
              </a:xfrm>
              <a:prstGeom prst="rect">
                <a:avLst/>
              </a:prstGeom>
              <a:noFill/>
            </p:spPr>
            <p:txBody>
              <a:bodyPr wrap="none" rtlCol="0">
                <a:spAutoFit/>
                <a:scene3d>
                  <a:camera prst="orthographicFront"/>
                  <a:lightRig rig="threePt" dir="t"/>
                </a:scene3d>
                <a:sp3d contourW="12700"/>
              </a:bodyPr>
              <a:lstStyle/>
              <a:p>
                <a:r>
                  <a:rPr lang="en-US" altLang="zh-CN" sz="3200" dirty="0" err="1"/>
                  <a:t>Scnen</a:t>
                </a:r>
                <a:r>
                  <a:rPr lang="en-US" altLang="zh-CN" sz="1800" dirty="0">
                    <a:latin typeface="微软雅黑" panose="020B0503020204020204" pitchFamily="34" charset="-122"/>
                    <a:ea typeface="微软雅黑" panose="020B0503020204020204" pitchFamily="34" charset="-122"/>
                  </a:rPr>
                  <a:t> </a:t>
                </a:r>
                <a:r>
                  <a:rPr lang="en-US" altLang="zh-CN" sz="3200" dirty="0"/>
                  <a:t>Query</a:t>
                </a:r>
                <a:r>
                  <a:rPr lang="en-US" altLang="zh-CN" sz="1800" dirty="0">
                    <a:latin typeface="微软雅黑" panose="020B0503020204020204" pitchFamily="34" charset="-122"/>
                    <a:ea typeface="微软雅黑" panose="020B0503020204020204" pitchFamily="34" charset="-122"/>
                  </a:rPr>
                  <a:t> </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latin typeface="微软雅黑" panose="020B0503020204020204" pitchFamily="34" charset="-122"/>
                    <a:ea typeface="微软雅黑" panose="020B0503020204020204" pitchFamily="34" charset="-122"/>
                  </a:rPr>
                  <a:t> </a:t>
                </a:r>
                <a:r>
                  <a:rPr lang="zh-CN" altLang="en-US" sz="1000" dirty="0">
                    <a:solidFill>
                      <a:schemeClr val="tx1">
                        <a:lumMod val="50000"/>
                        <a:lumOff val="50000"/>
                      </a:schemeClr>
                    </a:solidFill>
                    <a:cs typeface="+mn-ea"/>
                  </a:rPr>
                  <a:t>场景查询</a:t>
                </a:r>
                <a:endParaRPr lang="en-US" altLang="zh-CN" sz="1000" dirty="0">
                  <a:solidFill>
                    <a:schemeClr val="tx1">
                      <a:lumMod val="50000"/>
                      <a:lumOff val="50000"/>
                    </a:schemeClr>
                  </a:solidFill>
                  <a:cs typeface="+mn-ea"/>
                  <a:sym typeface="+mn-lt"/>
                </a:endParaRPr>
              </a:p>
            </p:txBody>
          </p:sp>
        </p:grpSp>
      </p:grpSp>
      <p:sp>
        <p:nvSpPr>
          <p:cNvPr id="4" name="文本框 3">
            <a:extLst>
              <a:ext uri="{FF2B5EF4-FFF2-40B4-BE49-F238E27FC236}">
                <a16:creationId xmlns:a16="http://schemas.microsoft.com/office/drawing/2014/main" id="{D72B7FC5-549E-EEDE-1987-2402956416EF}"/>
              </a:ext>
            </a:extLst>
          </p:cNvPr>
          <p:cNvSpPr txBox="1"/>
          <p:nvPr/>
        </p:nvSpPr>
        <p:spPr>
          <a:xfrm>
            <a:off x="6411459" y="552765"/>
            <a:ext cx="6174376" cy="369332"/>
          </a:xfrm>
          <a:prstGeom prst="rect">
            <a:avLst/>
          </a:prstGeom>
          <a:noFill/>
        </p:spPr>
        <p:txBody>
          <a:bodyPr wrap="square">
            <a:spAutoFit/>
          </a:bodyPr>
          <a:lstStyle/>
          <a:p>
            <a:endParaRPr lang="zh-CN" altLang="en-US" dirty="0"/>
          </a:p>
        </p:txBody>
      </p:sp>
      <p:sp>
        <p:nvSpPr>
          <p:cNvPr id="2" name="文本框 1">
            <a:extLst>
              <a:ext uri="{FF2B5EF4-FFF2-40B4-BE49-F238E27FC236}">
                <a16:creationId xmlns:a16="http://schemas.microsoft.com/office/drawing/2014/main" id="{AD9D1192-0E4B-6BC4-BD0E-29893DA6372F}"/>
              </a:ext>
            </a:extLst>
          </p:cNvPr>
          <p:cNvSpPr txBox="1"/>
          <p:nvPr/>
        </p:nvSpPr>
        <p:spPr>
          <a:xfrm>
            <a:off x="611246" y="1164776"/>
            <a:ext cx="9229170" cy="4708981"/>
          </a:xfrm>
          <a:prstGeom prst="rect">
            <a:avLst/>
          </a:prstGeom>
          <a:noFill/>
        </p:spPr>
        <p:txBody>
          <a:bodyPr wrap="square" rtlCol="0">
            <a:spAutoFit/>
          </a:bodyPr>
          <a:lstStyle/>
          <a:p>
            <a:pPr marL="342900" lvl="1" indent="-342900">
              <a:lnSpc>
                <a:spcPct val="200000"/>
              </a:lnSpc>
              <a:buFont typeface="Wingdings" panose="05000000000000000000" pitchFamily="2" charset="2"/>
              <a:buChar char="l"/>
            </a:pPr>
            <a:r>
              <a:rPr lang="en-US" altLang="zh-CN" sz="2000" dirty="0"/>
              <a:t>Collision Group</a:t>
            </a:r>
          </a:p>
          <a:p>
            <a:pPr marL="457200" lvl="2">
              <a:lnSpc>
                <a:spcPct val="200000"/>
              </a:lnSpc>
            </a:pPr>
            <a:r>
              <a:rPr lang="zh-CN" altLang="en-US" sz="2000" dirty="0">
                <a:latin typeface="微软雅黑" panose="020B0503020204020204" pitchFamily="34" charset="-122"/>
                <a:ea typeface="微软雅黑" panose="020B0503020204020204" pitchFamily="34" charset="-122"/>
              </a:rPr>
              <a:t>将不同的物体或碰撞体分组，以便更灵活地控制它们之间的碰撞关系</a:t>
            </a:r>
            <a:endParaRPr lang="en-US" altLang="zh-CN" sz="2000" dirty="0">
              <a:latin typeface="微软雅黑" panose="020B0503020204020204" pitchFamily="34" charset="-122"/>
              <a:ea typeface="微软雅黑" panose="020B0503020204020204" pitchFamily="34" charset="-122"/>
            </a:endParaRPr>
          </a:p>
          <a:p>
            <a:pPr marL="457200" lvl="2">
              <a:lnSpc>
                <a:spcPct val="200000"/>
              </a:lnSpc>
            </a:pPr>
            <a:r>
              <a:rPr lang="zh-CN" altLang="en-US" sz="2000" dirty="0">
                <a:latin typeface="微软雅黑" panose="020B0503020204020204" pitchFamily="34" charset="-122"/>
                <a:ea typeface="微软雅黑" panose="020B0503020204020204" pitchFamily="34" charset="-122"/>
              </a:rPr>
              <a:t>比如将场景中的</a:t>
            </a:r>
            <a:r>
              <a:rPr lang="en-US" altLang="zh-CN" sz="2000" dirty="0">
                <a:latin typeface="微软雅黑" panose="020B0503020204020204" pitchFamily="34" charset="-122"/>
                <a:ea typeface="微软雅黑" panose="020B0503020204020204" pitchFamily="34" charset="-122"/>
              </a:rPr>
              <a:t>Actor</a:t>
            </a:r>
            <a:r>
              <a:rPr lang="zh-CN" altLang="en-US" sz="2000" dirty="0">
                <a:latin typeface="微软雅黑" panose="020B0503020204020204" pitchFamily="34" charset="-122"/>
                <a:ea typeface="微软雅黑" panose="020B0503020204020204" pitchFamily="34" charset="-122"/>
              </a:rPr>
              <a:t>进行分组</a:t>
            </a:r>
            <a:endParaRPr lang="en-US" altLang="zh-CN" sz="2000" dirty="0">
              <a:latin typeface="微软雅黑" panose="020B0503020204020204" pitchFamily="34" charset="-122"/>
              <a:ea typeface="微软雅黑" panose="020B0503020204020204" pitchFamily="34" charset="-122"/>
            </a:endParaRPr>
          </a:p>
          <a:p>
            <a:pPr marL="457200" lvl="2"/>
            <a:r>
              <a:rPr lang="zh-CN" altLang="en-US" sz="2000" dirty="0">
                <a:latin typeface="微软雅黑" panose="020B0503020204020204" pitchFamily="34" charset="-122"/>
                <a:ea typeface="微软雅黑" panose="020B0503020204020204" pitchFamily="34" charset="-122"/>
              </a:rPr>
              <a:t>玩家：</a:t>
            </a:r>
            <a:r>
              <a:rPr lang="en-US" altLang="zh-CN" sz="2000" dirty="0">
                <a:latin typeface="微软雅黑" panose="020B0503020204020204" pitchFamily="34" charset="-122"/>
                <a:ea typeface="微软雅黑" panose="020B0503020204020204" pitchFamily="34" charset="-122"/>
              </a:rPr>
              <a:t>Player</a:t>
            </a:r>
          </a:p>
          <a:p>
            <a:pPr marL="457200" lvl="2"/>
            <a:r>
              <a:rPr lang="zh-CN" altLang="en-US" sz="2000" dirty="0">
                <a:latin typeface="微软雅黑" panose="020B0503020204020204" pitchFamily="34" charset="-122"/>
                <a:ea typeface="微软雅黑" panose="020B0503020204020204" pitchFamily="34" charset="-122"/>
              </a:rPr>
              <a:t>障碍物：</a:t>
            </a:r>
            <a:r>
              <a:rPr lang="en-US" altLang="zh-CN" sz="2000" dirty="0">
                <a:latin typeface="微软雅黑" panose="020B0503020204020204" pitchFamily="34" charset="-122"/>
                <a:ea typeface="微软雅黑" panose="020B0503020204020204" pitchFamily="34" charset="-122"/>
              </a:rPr>
              <a:t>Static	</a:t>
            </a:r>
          </a:p>
          <a:p>
            <a:pPr marL="457200" lvl="2"/>
            <a:r>
              <a:rPr lang="zh-CN" altLang="en-US" sz="2000" dirty="0">
                <a:latin typeface="微软雅黑" panose="020B0503020204020204" pitchFamily="34" charset="-122"/>
                <a:ea typeface="微软雅黑" panose="020B0503020204020204" pitchFamily="34" charset="-122"/>
              </a:rPr>
              <a:t>可移动的物体：</a:t>
            </a:r>
            <a:r>
              <a:rPr lang="en-US" altLang="zh-CN" sz="2000" dirty="0">
                <a:latin typeface="微软雅黑" panose="020B0503020204020204" pitchFamily="34" charset="-122"/>
                <a:ea typeface="微软雅黑" panose="020B0503020204020204" pitchFamily="34" charset="-122"/>
              </a:rPr>
              <a:t>Dynamic</a:t>
            </a:r>
          </a:p>
          <a:p>
            <a:pPr marL="457200" lvl="2"/>
            <a:r>
              <a:rPr lang="zh-CN" altLang="en-US" sz="2000" dirty="0">
                <a:latin typeface="微软雅黑" panose="020B0503020204020204" pitchFamily="34" charset="-122"/>
                <a:ea typeface="微软雅黑" panose="020B0503020204020204" pitchFamily="34" charset="-122"/>
              </a:rPr>
              <a:t>触发器：</a:t>
            </a:r>
            <a:r>
              <a:rPr lang="en-US" altLang="zh-CN" sz="2000" dirty="0">
                <a:latin typeface="微软雅黑" panose="020B0503020204020204" pitchFamily="34" charset="-122"/>
                <a:ea typeface="微软雅黑" panose="020B0503020204020204" pitchFamily="34" charset="-122"/>
              </a:rPr>
              <a:t>Trigger</a:t>
            </a:r>
          </a:p>
          <a:p>
            <a:pPr marL="457200" lvl="2">
              <a:lnSpc>
                <a:spcPct val="200000"/>
              </a:lnSpc>
            </a:pPr>
            <a:r>
              <a:rPr lang="zh-CN" altLang="en-US" sz="2000" dirty="0">
                <a:latin typeface="微软雅黑" panose="020B0503020204020204" pitchFamily="34" charset="-122"/>
                <a:ea typeface="微软雅黑" panose="020B0503020204020204" pitchFamily="34" charset="-122"/>
              </a:rPr>
              <a:t>场景查询是通过</a:t>
            </a:r>
            <a:r>
              <a:rPr lang="en-US" altLang="zh-CN" sz="2000" dirty="0" err="1">
                <a:latin typeface="微软雅黑" panose="020B0503020204020204" pitchFamily="34" charset="-122"/>
                <a:ea typeface="微软雅黑" panose="020B0503020204020204" pitchFamily="34" charset="-122"/>
              </a:rPr>
              <a:t>CollisionGroup</a:t>
            </a:r>
            <a:r>
              <a:rPr lang="zh-CN" altLang="en-US" sz="2000" dirty="0">
                <a:latin typeface="微软雅黑" panose="020B0503020204020204" pitchFamily="34" charset="-122"/>
                <a:ea typeface="微软雅黑" panose="020B0503020204020204" pitchFamily="34" charset="-122"/>
              </a:rPr>
              <a:t>进行过滤</a:t>
            </a:r>
            <a:endParaRPr lang="en-US" altLang="zh-CN" sz="2000" dirty="0">
              <a:latin typeface="微软雅黑" panose="020B0503020204020204" pitchFamily="34" charset="-122"/>
              <a:ea typeface="微软雅黑" panose="020B0503020204020204" pitchFamily="34" charset="-122"/>
            </a:endParaRPr>
          </a:p>
          <a:p>
            <a:pPr marL="457200" lvl="2"/>
            <a:r>
              <a:rPr lang="zh-CN" altLang="en-US" sz="2000" dirty="0">
                <a:latin typeface="微软雅黑" panose="020B0503020204020204" pitchFamily="34" charset="-122"/>
                <a:ea typeface="微软雅黑" panose="020B0503020204020204" pitchFamily="34" charset="-122"/>
              </a:rPr>
              <a:t>玩家移动：</a:t>
            </a:r>
            <a:r>
              <a:rPr lang="en-US" altLang="zh-CN" sz="2000" dirty="0">
                <a:latin typeface="微软雅黑" panose="020B0503020204020204" pitchFamily="34" charset="-122"/>
                <a:ea typeface="微软雅黑" panose="020B0503020204020204" pitchFamily="34" charset="-122"/>
              </a:rPr>
              <a:t>Player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Static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Dynamic</a:t>
            </a:r>
          </a:p>
          <a:p>
            <a:pPr marL="457200" lvl="2"/>
            <a:r>
              <a:rPr lang="zh-CN" altLang="en-US" sz="2000" dirty="0">
                <a:latin typeface="微软雅黑" panose="020B0503020204020204" pitchFamily="34" charset="-122"/>
                <a:ea typeface="微软雅黑" panose="020B0503020204020204" pitchFamily="34" charset="-122"/>
              </a:rPr>
              <a:t>场景触发器：</a:t>
            </a:r>
            <a:r>
              <a:rPr lang="en-US" altLang="zh-CN" sz="2000" dirty="0">
                <a:latin typeface="微软雅黑" panose="020B0503020204020204" pitchFamily="34" charset="-122"/>
                <a:ea typeface="微软雅黑" panose="020B0503020204020204" pitchFamily="34" charset="-122"/>
              </a:rPr>
              <a:t>Player</a:t>
            </a:r>
          </a:p>
          <a:p>
            <a:pPr marL="457200" lvl="2"/>
            <a:r>
              <a:rPr lang="en-US" altLang="zh-CN" sz="2000" dirty="0">
                <a:latin typeface="微软雅黑" panose="020B0503020204020204" pitchFamily="34" charset="-122"/>
                <a:ea typeface="微软雅黑" panose="020B0503020204020204" pitchFamily="34" charset="-122"/>
              </a:rPr>
              <a:t>……</a:t>
            </a:r>
          </a:p>
        </p:txBody>
      </p:sp>
      <p:pic>
        <p:nvPicPr>
          <p:cNvPr id="3" name="moving-pillars">
            <a:hlinkClick r:id="" action="ppaction://media"/>
            <a:extLst>
              <a:ext uri="{FF2B5EF4-FFF2-40B4-BE49-F238E27FC236}">
                <a16:creationId xmlns:a16="http://schemas.microsoft.com/office/drawing/2014/main" id="{D265B531-41D9-C6ED-24B1-C97C23CA95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51575" y="2492375"/>
            <a:ext cx="4762500" cy="4114800"/>
          </a:xfrm>
          <a:prstGeom prst="rect">
            <a:avLst/>
          </a:prstGeom>
        </p:spPr>
      </p:pic>
    </p:spTree>
    <p:extLst>
      <p:ext uri="{BB962C8B-B14F-4D97-AF65-F5344CB8AC3E}">
        <p14:creationId xmlns:p14="http://schemas.microsoft.com/office/powerpoint/2010/main" val="1989195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126983" y="2869084"/>
            <a:ext cx="4006353" cy="369332"/>
          </a:xfrm>
          <a:prstGeom prst="rect">
            <a:avLst/>
          </a:prstGeom>
          <a:noFill/>
        </p:spPr>
        <p:txBody>
          <a:bodyPr wrap="none" rtlCol="0">
            <a:spAutoFit/>
            <a:scene3d>
              <a:camera prst="orthographicFront"/>
              <a:lightRig rig="threePt" dir="t"/>
            </a:scene3d>
            <a:sp3d contourW="12700"/>
          </a:bodyPr>
          <a:lstStyle/>
          <a:p>
            <a:r>
              <a:rPr lang="en-US" altLang="zh-CN" dirty="0"/>
              <a:t>Efficiency, </a:t>
            </a:r>
            <a:r>
              <a:rPr lang="en-US" altLang="zh-CN" dirty="0" err="1"/>
              <a:t>Accuracy,and</a:t>
            </a:r>
            <a:r>
              <a:rPr lang="en-US" altLang="zh-CN" dirty="0"/>
              <a:t> Determinism</a:t>
            </a:r>
          </a:p>
        </p:txBody>
      </p:sp>
      <p:sp>
        <p:nvSpPr>
          <p:cNvPr id="11" name="文本框 10">
            <a:extLst>
              <a:ext uri="{FF2B5EF4-FFF2-40B4-BE49-F238E27FC236}">
                <a16:creationId xmlns:a16="http://schemas.microsoft.com/office/drawing/2014/main" id="{5E5F81FE-A6C2-B432-41E1-5E880F38220C}"/>
              </a:ext>
            </a:extLst>
          </p:cNvPr>
          <p:cNvSpPr txBox="1"/>
          <p:nvPr/>
        </p:nvSpPr>
        <p:spPr>
          <a:xfrm>
            <a:off x="2690324" y="2521259"/>
            <a:ext cx="1639258" cy="1569660"/>
          </a:xfrm>
          <a:prstGeom prst="rect">
            <a:avLst/>
          </a:prstGeom>
          <a:noFill/>
        </p:spPr>
        <p:txBody>
          <a:bodyPr wrap="square">
            <a:spAutoFit/>
          </a:bodyPr>
          <a:lstStyle/>
          <a:p>
            <a:r>
              <a:rPr lang="en-US" altLang="zh-CN" sz="9600" b="1" dirty="0">
                <a:cs typeface="+mn-ea"/>
                <a:sym typeface="+mn-lt"/>
              </a:rPr>
              <a:t>06</a:t>
            </a:r>
            <a:endParaRPr lang="zh-CN" altLang="en-US" sz="9600" b="1" dirty="0">
              <a:cs typeface="+mn-ea"/>
              <a:sym typeface="+mn-lt"/>
            </a:endParaRPr>
          </a:p>
        </p:txBody>
      </p:sp>
      <p:sp>
        <p:nvSpPr>
          <p:cNvPr id="19" name="文本框 18">
            <a:extLst>
              <a:ext uri="{FF2B5EF4-FFF2-40B4-BE49-F238E27FC236}">
                <a16:creationId xmlns:a16="http://schemas.microsoft.com/office/drawing/2014/main" id="{B77340DF-CCC9-8CB7-2FE3-4F0734FE45EC}"/>
              </a:ext>
            </a:extLst>
          </p:cNvPr>
          <p:cNvSpPr txBox="1"/>
          <p:nvPr/>
        </p:nvSpPr>
        <p:spPr>
          <a:xfrm>
            <a:off x="5126983" y="3355734"/>
            <a:ext cx="6601096" cy="369332"/>
          </a:xfrm>
          <a:prstGeom prst="rect">
            <a:avLst/>
          </a:prstGeom>
          <a:noFill/>
        </p:spPr>
        <p:txBody>
          <a:bodyPr wrap="square">
            <a:spAutoFit/>
          </a:bodyPr>
          <a:lstStyle/>
          <a:p>
            <a:r>
              <a:rPr lang="zh-CN" altLang="en-US" dirty="0">
                <a:solidFill>
                  <a:schemeClr val="tx1">
                    <a:lumMod val="50000"/>
                    <a:lumOff val="50000"/>
                  </a:schemeClr>
                </a:solidFill>
                <a:cs typeface="+mn-ea"/>
              </a:rPr>
              <a:t>效率、准确性以及确定性</a:t>
            </a:r>
            <a:endParaRPr lang="zh-CN" altLang="en-US"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2357472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9192739" cy="826663"/>
            <a:chOff x="-158751" y="255365"/>
            <a:chExt cx="9192739"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973770" cy="744152"/>
              <a:chOff x="1520468" y="3717644"/>
              <a:chExt cx="6973770" cy="744152"/>
            </a:xfrm>
          </p:grpSpPr>
          <p:sp>
            <p:nvSpPr>
              <p:cNvPr id="21" name="文本框 20"/>
              <p:cNvSpPr txBox="1"/>
              <p:nvPr/>
            </p:nvSpPr>
            <p:spPr>
              <a:xfrm>
                <a:off x="1520469" y="3717644"/>
                <a:ext cx="6973769" cy="584775"/>
              </a:xfrm>
              <a:prstGeom prst="rect">
                <a:avLst/>
              </a:prstGeom>
              <a:noFill/>
            </p:spPr>
            <p:txBody>
              <a:bodyPr wrap="none" rtlCol="0">
                <a:spAutoFit/>
                <a:scene3d>
                  <a:camera prst="orthographicFront"/>
                  <a:lightRig rig="threePt" dir="t"/>
                </a:scene3d>
                <a:sp3d contourW="12700"/>
              </a:bodyPr>
              <a:lstStyle/>
              <a:p>
                <a:r>
                  <a:rPr lang="en-US" altLang="zh-CN" sz="3200" dirty="0"/>
                  <a:t>Efficiency, </a:t>
                </a:r>
                <a:r>
                  <a:rPr lang="en-US" altLang="zh-CN" sz="3200" dirty="0" err="1"/>
                  <a:t>Accuracy,and</a:t>
                </a:r>
                <a:r>
                  <a:rPr lang="en-US" altLang="zh-CN" sz="3200" dirty="0"/>
                  <a:t> Determinism</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效率、准确性以及确定性</a:t>
                </a:r>
                <a:endParaRPr lang="en-US" altLang="zh-CN" sz="1000" dirty="0">
                  <a:solidFill>
                    <a:schemeClr val="tx1">
                      <a:lumMod val="50000"/>
                      <a:lumOff val="50000"/>
                    </a:schemeClr>
                  </a:solidFill>
                  <a:cs typeface="+mn-ea"/>
                  <a:sym typeface="+mn-lt"/>
                </a:endParaRPr>
              </a:p>
            </p:txBody>
          </p:sp>
        </p:grpSp>
      </p:grpSp>
      <p:sp>
        <p:nvSpPr>
          <p:cNvPr id="4" name="文本框 3">
            <a:extLst>
              <a:ext uri="{FF2B5EF4-FFF2-40B4-BE49-F238E27FC236}">
                <a16:creationId xmlns:a16="http://schemas.microsoft.com/office/drawing/2014/main" id="{D72B7FC5-549E-EEDE-1987-2402956416EF}"/>
              </a:ext>
            </a:extLst>
          </p:cNvPr>
          <p:cNvSpPr txBox="1"/>
          <p:nvPr/>
        </p:nvSpPr>
        <p:spPr>
          <a:xfrm>
            <a:off x="962346" y="1189267"/>
            <a:ext cx="6174376" cy="369332"/>
          </a:xfrm>
          <a:prstGeom prst="rect">
            <a:avLst/>
          </a:prstGeom>
          <a:noFill/>
        </p:spPr>
        <p:txBody>
          <a:bodyPr wrap="square">
            <a:spAutoFit/>
          </a:bodyPr>
          <a:lstStyle/>
          <a:p>
            <a:pPr algn="l"/>
            <a:r>
              <a:rPr lang="en-US" altLang="zh-CN" sz="1800" dirty="0">
                <a:latin typeface="微软雅黑" panose="020B0503020204020204" pitchFamily="34" charset="-122"/>
                <a:ea typeface="微软雅黑" panose="020B0503020204020204" pitchFamily="34" charset="-122"/>
              </a:rPr>
              <a:t>Simulation Optimization -</a:t>
            </a:r>
            <a:r>
              <a:rPr lang="en-US" altLang="zh-CN" dirty="0"/>
              <a:t> Island</a:t>
            </a:r>
            <a:r>
              <a:rPr lang="en-US" altLang="zh-CN" sz="1800"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CE0EA552-FCB3-3856-0C85-24574A970F64}"/>
              </a:ext>
            </a:extLst>
          </p:cNvPr>
          <p:cNvPicPr>
            <a:picLocks noChangeAspect="1"/>
          </p:cNvPicPr>
          <p:nvPr/>
        </p:nvPicPr>
        <p:blipFill>
          <a:blip r:embed="rId3"/>
          <a:stretch>
            <a:fillRect/>
          </a:stretch>
        </p:blipFill>
        <p:spPr>
          <a:xfrm>
            <a:off x="1068124" y="1835598"/>
            <a:ext cx="10055751" cy="4610971"/>
          </a:xfrm>
          <a:prstGeom prst="rect">
            <a:avLst/>
          </a:prstGeom>
        </p:spPr>
      </p:pic>
    </p:spTree>
    <p:extLst>
      <p:ext uri="{BB962C8B-B14F-4D97-AF65-F5344CB8AC3E}">
        <p14:creationId xmlns:p14="http://schemas.microsoft.com/office/powerpoint/2010/main" val="293199301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1466235" cy="584775"/>
              </a:xfrm>
              <a:prstGeom prst="rect">
                <a:avLst/>
              </a:prstGeom>
              <a:noFill/>
            </p:spPr>
            <p:txBody>
              <a:bodyPr wrap="none" rtlCol="0">
                <a:spAutoFit/>
                <a:scene3d>
                  <a:camera prst="orthographicFront"/>
                  <a:lightRig rig="threePt" dir="t"/>
                </a:scene3d>
                <a:sp3d contourW="12700"/>
              </a:bodyPr>
              <a:lstStyle/>
              <a:p>
                <a:r>
                  <a:rPr lang="en-US" altLang="zh-CN" sz="3200" dirty="0"/>
                  <a:t>Trigger</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0B216F91-5B97-5B77-06FB-18EA19621E2B}"/>
              </a:ext>
            </a:extLst>
          </p:cNvPr>
          <p:cNvSpPr txBox="1"/>
          <p:nvPr/>
        </p:nvSpPr>
        <p:spPr>
          <a:xfrm>
            <a:off x="542695" y="1791453"/>
            <a:ext cx="6174376" cy="1477328"/>
          </a:xfrm>
          <a:prstGeom prst="rect">
            <a:avLst/>
          </a:prstGeom>
          <a:noFill/>
        </p:spPr>
        <p:txBody>
          <a:bodyPr wrap="square">
            <a:spAutoFit/>
          </a:bodyPr>
          <a:lstStyle/>
          <a:p>
            <a:r>
              <a:rPr lang="en-US" altLang="zh-CN" dirty="0"/>
              <a:t>• Like static actor, not moving </a:t>
            </a:r>
          </a:p>
          <a:p>
            <a:endParaRPr lang="en-US" altLang="zh-CN" dirty="0"/>
          </a:p>
          <a:p>
            <a:r>
              <a:rPr lang="en-US" altLang="zh-CN" dirty="0"/>
              <a:t>• But not blocking </a:t>
            </a:r>
          </a:p>
          <a:p>
            <a:endParaRPr lang="en-US" altLang="zh-CN" dirty="0"/>
          </a:p>
          <a:p>
            <a:r>
              <a:rPr lang="en-US" altLang="zh-CN" dirty="0"/>
              <a:t>• Notifies when actors enter or exit </a:t>
            </a:r>
            <a:endParaRPr lang="zh-CN" altLang="en-US" dirty="0"/>
          </a:p>
        </p:txBody>
      </p:sp>
      <p:pic>
        <p:nvPicPr>
          <p:cNvPr id="6" name="图片 5">
            <a:extLst>
              <a:ext uri="{FF2B5EF4-FFF2-40B4-BE49-F238E27FC236}">
                <a16:creationId xmlns:a16="http://schemas.microsoft.com/office/drawing/2014/main" id="{E9A4C064-6C2C-BEBA-A57A-C0825D6168F8}"/>
              </a:ext>
            </a:extLst>
          </p:cNvPr>
          <p:cNvPicPr>
            <a:picLocks noChangeAspect="1"/>
          </p:cNvPicPr>
          <p:nvPr/>
        </p:nvPicPr>
        <p:blipFill>
          <a:blip r:embed="rId3"/>
          <a:stretch>
            <a:fillRect/>
          </a:stretch>
        </p:blipFill>
        <p:spPr>
          <a:xfrm>
            <a:off x="4499112" y="1398607"/>
            <a:ext cx="6566425" cy="4531930"/>
          </a:xfrm>
          <a:prstGeom prst="rect">
            <a:avLst/>
          </a:prstGeom>
        </p:spPr>
      </p:pic>
      <p:pic>
        <p:nvPicPr>
          <p:cNvPr id="4" name="图片 3">
            <a:extLst>
              <a:ext uri="{FF2B5EF4-FFF2-40B4-BE49-F238E27FC236}">
                <a16:creationId xmlns:a16="http://schemas.microsoft.com/office/drawing/2014/main" id="{038B73FD-834B-B938-5BD6-AD5BFA5DB71D}"/>
              </a:ext>
            </a:extLst>
          </p:cNvPr>
          <p:cNvPicPr>
            <a:picLocks noChangeAspect="1"/>
          </p:cNvPicPr>
          <p:nvPr/>
        </p:nvPicPr>
        <p:blipFill>
          <a:blip r:embed="rId4"/>
          <a:stretch>
            <a:fillRect/>
          </a:stretch>
        </p:blipFill>
        <p:spPr>
          <a:xfrm>
            <a:off x="542695" y="4769788"/>
            <a:ext cx="5372101" cy="1477328"/>
          </a:xfrm>
          <a:prstGeom prst="rect">
            <a:avLst/>
          </a:prstGeom>
        </p:spPr>
      </p:pic>
    </p:spTree>
    <p:extLst>
      <p:ext uri="{BB962C8B-B14F-4D97-AF65-F5344CB8AC3E}">
        <p14:creationId xmlns:p14="http://schemas.microsoft.com/office/powerpoint/2010/main" val="8803780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9192739" cy="826663"/>
            <a:chOff x="-158751" y="255365"/>
            <a:chExt cx="9192739"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973770" cy="744152"/>
              <a:chOff x="1520468" y="3717644"/>
              <a:chExt cx="6973770" cy="744152"/>
            </a:xfrm>
          </p:grpSpPr>
          <p:sp>
            <p:nvSpPr>
              <p:cNvPr id="21" name="文本框 20"/>
              <p:cNvSpPr txBox="1"/>
              <p:nvPr/>
            </p:nvSpPr>
            <p:spPr>
              <a:xfrm>
                <a:off x="1520469" y="3717644"/>
                <a:ext cx="6973769" cy="584775"/>
              </a:xfrm>
              <a:prstGeom prst="rect">
                <a:avLst/>
              </a:prstGeom>
              <a:noFill/>
            </p:spPr>
            <p:txBody>
              <a:bodyPr wrap="none" rtlCol="0">
                <a:spAutoFit/>
                <a:scene3d>
                  <a:camera prst="orthographicFront"/>
                  <a:lightRig rig="threePt" dir="t"/>
                </a:scene3d>
                <a:sp3d contourW="12700"/>
              </a:bodyPr>
              <a:lstStyle/>
              <a:p>
                <a:r>
                  <a:rPr lang="en-US" altLang="zh-CN" sz="3200" dirty="0"/>
                  <a:t>Efficiency, </a:t>
                </a:r>
                <a:r>
                  <a:rPr lang="en-US" altLang="zh-CN" sz="3200" dirty="0" err="1"/>
                  <a:t>Accuracy,and</a:t>
                </a:r>
                <a:r>
                  <a:rPr lang="en-US" altLang="zh-CN" sz="3200" dirty="0"/>
                  <a:t> Determinism</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效率、准确性以及确定性</a:t>
                </a:r>
                <a:endParaRPr lang="en-US" altLang="zh-CN" sz="1000" dirty="0">
                  <a:solidFill>
                    <a:schemeClr val="tx1">
                      <a:lumMod val="50000"/>
                      <a:lumOff val="50000"/>
                    </a:schemeClr>
                  </a:solidFill>
                  <a:cs typeface="+mn-ea"/>
                  <a:sym typeface="+mn-lt"/>
                </a:endParaRPr>
              </a:p>
            </p:txBody>
          </p:sp>
        </p:grpSp>
      </p:grpSp>
      <p:sp>
        <p:nvSpPr>
          <p:cNvPr id="4" name="文本框 3">
            <a:extLst>
              <a:ext uri="{FF2B5EF4-FFF2-40B4-BE49-F238E27FC236}">
                <a16:creationId xmlns:a16="http://schemas.microsoft.com/office/drawing/2014/main" id="{D72B7FC5-549E-EEDE-1987-2402956416EF}"/>
              </a:ext>
            </a:extLst>
          </p:cNvPr>
          <p:cNvSpPr txBox="1"/>
          <p:nvPr/>
        </p:nvSpPr>
        <p:spPr>
          <a:xfrm>
            <a:off x="962346" y="1189267"/>
            <a:ext cx="6973768" cy="923330"/>
          </a:xfrm>
          <a:prstGeom prst="rect">
            <a:avLst/>
          </a:prstGeom>
          <a:noFill/>
        </p:spPr>
        <p:txBody>
          <a:bodyPr wrap="square">
            <a:spAutoFit/>
          </a:bodyPr>
          <a:lstStyle/>
          <a:p>
            <a:pPr algn="l"/>
            <a:r>
              <a:rPr lang="en-US" altLang="zh-CN" sz="1800" dirty="0">
                <a:latin typeface="微软雅黑" panose="020B0503020204020204" pitchFamily="34" charset="-122"/>
                <a:ea typeface="微软雅黑" panose="020B0503020204020204" pitchFamily="34" charset="-122"/>
              </a:rPr>
              <a:t>Simulation Optimization -</a:t>
            </a:r>
            <a:r>
              <a:rPr lang="en-US" altLang="zh-CN" dirty="0"/>
              <a:t> Sleeping</a:t>
            </a:r>
            <a:r>
              <a:rPr lang="en-US" altLang="zh-CN" sz="1800" dirty="0">
                <a:latin typeface="微软雅黑" panose="020B0503020204020204" pitchFamily="34" charset="-122"/>
                <a:ea typeface="微软雅黑" panose="020B0503020204020204" pitchFamily="34" charset="-122"/>
              </a:rPr>
              <a:t> </a:t>
            </a:r>
          </a:p>
          <a:p>
            <a:pPr algn="l"/>
            <a:r>
              <a:rPr lang="zh-CN" altLang="en-US" dirty="0">
                <a:latin typeface="微软雅黑" panose="020B0503020204020204" pitchFamily="34" charset="-122"/>
                <a:ea typeface="微软雅黑" panose="020B0503020204020204" pitchFamily="34" charset="-122"/>
              </a:rPr>
              <a:t>刚体模拟需要大量的计算，根据牛顿第一定律，将物体设置是否为活跃状态，可减少对非活跃物体的计算从而提高效率</a:t>
            </a:r>
            <a:endParaRPr lang="zh-CN" altLang="en-US" dirty="0"/>
          </a:p>
        </p:txBody>
      </p:sp>
      <p:pic>
        <p:nvPicPr>
          <p:cNvPr id="2" name="图片 1">
            <a:extLst>
              <a:ext uri="{FF2B5EF4-FFF2-40B4-BE49-F238E27FC236}">
                <a16:creationId xmlns:a16="http://schemas.microsoft.com/office/drawing/2014/main" id="{729759DE-DFC1-B6E9-5B0A-BC6EEA820C38}"/>
              </a:ext>
            </a:extLst>
          </p:cNvPr>
          <p:cNvPicPr>
            <a:picLocks noChangeAspect="1"/>
          </p:cNvPicPr>
          <p:nvPr/>
        </p:nvPicPr>
        <p:blipFill>
          <a:blip r:embed="rId3"/>
          <a:stretch>
            <a:fillRect/>
          </a:stretch>
        </p:blipFill>
        <p:spPr>
          <a:xfrm>
            <a:off x="1245110" y="2389596"/>
            <a:ext cx="7824428" cy="4450712"/>
          </a:xfrm>
          <a:prstGeom prst="rect">
            <a:avLst/>
          </a:prstGeom>
        </p:spPr>
      </p:pic>
    </p:spTree>
    <p:extLst>
      <p:ext uri="{BB962C8B-B14F-4D97-AF65-F5344CB8AC3E}">
        <p14:creationId xmlns:p14="http://schemas.microsoft.com/office/powerpoint/2010/main" val="3521749302"/>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9192739" cy="826663"/>
            <a:chOff x="-158751" y="255365"/>
            <a:chExt cx="9192739"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973770" cy="744152"/>
              <a:chOff x="1520468" y="3717644"/>
              <a:chExt cx="6973770" cy="744152"/>
            </a:xfrm>
          </p:grpSpPr>
          <p:sp>
            <p:nvSpPr>
              <p:cNvPr id="21" name="文本框 20"/>
              <p:cNvSpPr txBox="1"/>
              <p:nvPr/>
            </p:nvSpPr>
            <p:spPr>
              <a:xfrm>
                <a:off x="1520469" y="3717644"/>
                <a:ext cx="6973769" cy="584775"/>
              </a:xfrm>
              <a:prstGeom prst="rect">
                <a:avLst/>
              </a:prstGeom>
              <a:noFill/>
            </p:spPr>
            <p:txBody>
              <a:bodyPr wrap="none" rtlCol="0">
                <a:spAutoFit/>
                <a:scene3d>
                  <a:camera prst="orthographicFront"/>
                  <a:lightRig rig="threePt" dir="t"/>
                </a:scene3d>
                <a:sp3d contourW="12700"/>
              </a:bodyPr>
              <a:lstStyle/>
              <a:p>
                <a:r>
                  <a:rPr lang="en-US" altLang="zh-CN" sz="3200" dirty="0"/>
                  <a:t>Efficiency, </a:t>
                </a:r>
                <a:r>
                  <a:rPr lang="en-US" altLang="zh-CN" sz="3200" dirty="0" err="1"/>
                  <a:t>Accuracy,and</a:t>
                </a:r>
                <a:r>
                  <a:rPr lang="en-US" altLang="zh-CN" sz="3200" dirty="0"/>
                  <a:t> Determinism</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效率、准确性以及确定性</a:t>
                </a:r>
                <a:endParaRPr lang="en-US" altLang="zh-CN" sz="1000" dirty="0">
                  <a:solidFill>
                    <a:schemeClr val="tx1">
                      <a:lumMod val="50000"/>
                      <a:lumOff val="50000"/>
                    </a:schemeClr>
                  </a:solidFill>
                  <a:cs typeface="+mn-ea"/>
                  <a:sym typeface="+mn-lt"/>
                </a:endParaRPr>
              </a:p>
            </p:txBody>
          </p:sp>
        </p:grpSp>
      </p:grpSp>
      <p:sp>
        <p:nvSpPr>
          <p:cNvPr id="4" name="文本框 3">
            <a:extLst>
              <a:ext uri="{FF2B5EF4-FFF2-40B4-BE49-F238E27FC236}">
                <a16:creationId xmlns:a16="http://schemas.microsoft.com/office/drawing/2014/main" id="{D72B7FC5-549E-EEDE-1987-2402956416EF}"/>
              </a:ext>
            </a:extLst>
          </p:cNvPr>
          <p:cNvSpPr txBox="1"/>
          <p:nvPr/>
        </p:nvSpPr>
        <p:spPr>
          <a:xfrm>
            <a:off x="962346" y="1189267"/>
            <a:ext cx="6174376" cy="3693319"/>
          </a:xfrm>
          <a:prstGeom prst="rect">
            <a:avLst/>
          </a:prstGeom>
          <a:noFill/>
        </p:spPr>
        <p:txBody>
          <a:bodyPr wrap="square">
            <a:spAutoFit/>
          </a:bodyPr>
          <a:lstStyle/>
          <a:p>
            <a:pPr algn="l"/>
            <a:r>
              <a:rPr lang="en-US" altLang="zh-CN" sz="1800" dirty="0">
                <a:latin typeface="微软雅黑" panose="020B0503020204020204" pitchFamily="34" charset="-122"/>
                <a:ea typeface="微软雅黑" panose="020B0503020204020204" pitchFamily="34" charset="-122"/>
              </a:rPr>
              <a:t>Continuous Collision Detection </a:t>
            </a:r>
          </a:p>
          <a:p>
            <a:pPr algn="l"/>
            <a:r>
              <a:rPr lang="zh-CN" altLang="en-US" sz="1800" dirty="0">
                <a:latin typeface="微软雅黑" panose="020B0503020204020204" pitchFamily="34" charset="-122"/>
                <a:ea typeface="微软雅黑" panose="020B0503020204020204" pitchFamily="34" charset="-122"/>
              </a:rPr>
              <a:t>连续碰撞检测</a:t>
            </a:r>
            <a:endParaRPr lang="en-US" altLang="zh-CN" sz="1800"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因为模拟的物理空间是离散的，如果出现物体移动过快，则可能会出现穿透现象</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解决方案：</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减小步长</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添加空气墙、增厚墙壁和地板</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dirty="0"/>
              <a:t>Time-of-Impact (TOI)</a:t>
            </a:r>
          </a:p>
          <a:p>
            <a:pPr marL="742950" lvl="1" indent="-285750">
              <a:buFont typeface="Arial" panose="020B0604020202020204" pitchFamily="34" charset="0"/>
              <a:buChar char="•"/>
            </a:pPr>
            <a:r>
              <a:rPr lang="zh-CN" altLang="en-US" dirty="0"/>
              <a:t>当两个物体距离过近</a:t>
            </a:r>
            <a:endParaRPr lang="en-US" altLang="zh-CN" dirty="0"/>
          </a:p>
          <a:p>
            <a:pPr marL="742950" lvl="1" indent="-285750">
              <a:buFont typeface="Arial" panose="020B0604020202020204" pitchFamily="34" charset="0"/>
              <a:buChar char="•"/>
            </a:pPr>
            <a:r>
              <a:rPr lang="zh-CN" altLang="en-US" dirty="0"/>
              <a:t>使用更加“安全”的步长进行模拟</a:t>
            </a:r>
            <a:endParaRPr lang="en-US" altLang="zh-CN" dirty="0"/>
          </a:p>
          <a:p>
            <a:pPr marL="742950" lvl="1" indent="-285750">
              <a:buFont typeface="Arial" panose="020B0604020202020204" pitchFamily="34" charset="0"/>
              <a:buChar char="•"/>
            </a:pPr>
            <a:r>
              <a:rPr lang="zh-CN" altLang="en-US" dirty="0"/>
              <a:t>直至两个物体的距离超过阈值</a:t>
            </a:r>
            <a:endParaRPr lang="en-US" altLang="zh-CN" dirty="0"/>
          </a:p>
        </p:txBody>
      </p:sp>
      <p:pic>
        <p:nvPicPr>
          <p:cNvPr id="8" name="图片 7">
            <a:extLst>
              <a:ext uri="{FF2B5EF4-FFF2-40B4-BE49-F238E27FC236}">
                <a16:creationId xmlns:a16="http://schemas.microsoft.com/office/drawing/2014/main" id="{CA33F863-5109-A785-4919-CA7557790976}"/>
              </a:ext>
            </a:extLst>
          </p:cNvPr>
          <p:cNvPicPr>
            <a:picLocks noChangeAspect="1"/>
          </p:cNvPicPr>
          <p:nvPr/>
        </p:nvPicPr>
        <p:blipFill>
          <a:blip r:embed="rId3"/>
          <a:stretch>
            <a:fillRect/>
          </a:stretch>
        </p:blipFill>
        <p:spPr>
          <a:xfrm>
            <a:off x="6010178" y="2510600"/>
            <a:ext cx="6047619" cy="4009524"/>
          </a:xfrm>
          <a:prstGeom prst="rect">
            <a:avLst/>
          </a:prstGeom>
        </p:spPr>
      </p:pic>
    </p:spTree>
    <p:extLst>
      <p:ext uri="{BB962C8B-B14F-4D97-AF65-F5344CB8AC3E}">
        <p14:creationId xmlns:p14="http://schemas.microsoft.com/office/powerpoint/2010/main" val="22460366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9192739" cy="826663"/>
            <a:chOff x="-158751" y="255365"/>
            <a:chExt cx="9192739"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973770" cy="744152"/>
              <a:chOff x="1520468" y="3717644"/>
              <a:chExt cx="6973770" cy="744152"/>
            </a:xfrm>
          </p:grpSpPr>
          <p:sp>
            <p:nvSpPr>
              <p:cNvPr id="21" name="文本框 20"/>
              <p:cNvSpPr txBox="1"/>
              <p:nvPr/>
            </p:nvSpPr>
            <p:spPr>
              <a:xfrm>
                <a:off x="1520469" y="3717644"/>
                <a:ext cx="6973769" cy="584775"/>
              </a:xfrm>
              <a:prstGeom prst="rect">
                <a:avLst/>
              </a:prstGeom>
              <a:noFill/>
            </p:spPr>
            <p:txBody>
              <a:bodyPr wrap="none" rtlCol="0">
                <a:spAutoFit/>
                <a:scene3d>
                  <a:camera prst="orthographicFront"/>
                  <a:lightRig rig="threePt" dir="t"/>
                </a:scene3d>
                <a:sp3d contourW="12700"/>
              </a:bodyPr>
              <a:lstStyle/>
              <a:p>
                <a:r>
                  <a:rPr lang="en-US" altLang="zh-CN" sz="3200" dirty="0"/>
                  <a:t>Efficiency, </a:t>
                </a:r>
                <a:r>
                  <a:rPr lang="en-US" altLang="zh-CN" sz="3200" dirty="0" err="1"/>
                  <a:t>Accuracy,and</a:t>
                </a:r>
                <a:r>
                  <a:rPr lang="en-US" altLang="zh-CN" sz="3200" dirty="0"/>
                  <a:t> Determinism</a:t>
                </a:r>
                <a:endParaRPr lang="zh-CN" altLang="en-US" sz="6600" b="1" dirty="0">
                  <a:solidFill>
                    <a:schemeClr val="tx1">
                      <a:lumMod val="75000"/>
                      <a:lumOff val="25000"/>
                    </a:schemeClr>
                  </a:solidFill>
                  <a:cs typeface="+mn-ea"/>
                  <a:sym typeface="+mn-lt"/>
                </a:endParaRPr>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rPr>
                  <a:t>效率、准确性以及确定性</a:t>
                </a:r>
                <a:endParaRPr lang="en-US" altLang="zh-CN" sz="1000" dirty="0">
                  <a:solidFill>
                    <a:schemeClr val="tx1">
                      <a:lumMod val="50000"/>
                      <a:lumOff val="50000"/>
                    </a:schemeClr>
                  </a:solidFill>
                  <a:cs typeface="+mn-ea"/>
                  <a:sym typeface="+mn-lt"/>
                </a:endParaRPr>
              </a:p>
            </p:txBody>
          </p:sp>
        </p:grpSp>
      </p:grpSp>
      <p:sp>
        <p:nvSpPr>
          <p:cNvPr id="4" name="文本框 3">
            <a:extLst>
              <a:ext uri="{FF2B5EF4-FFF2-40B4-BE49-F238E27FC236}">
                <a16:creationId xmlns:a16="http://schemas.microsoft.com/office/drawing/2014/main" id="{D72B7FC5-549E-EEDE-1987-2402956416EF}"/>
              </a:ext>
            </a:extLst>
          </p:cNvPr>
          <p:cNvSpPr txBox="1"/>
          <p:nvPr/>
        </p:nvSpPr>
        <p:spPr>
          <a:xfrm>
            <a:off x="962346" y="1189267"/>
            <a:ext cx="6174376" cy="2862322"/>
          </a:xfrm>
          <a:prstGeom prst="rect">
            <a:avLst/>
          </a:prstGeom>
          <a:noFill/>
        </p:spPr>
        <p:txBody>
          <a:bodyPr wrap="square">
            <a:spAutoFit/>
          </a:bodyPr>
          <a:lstStyle/>
          <a:p>
            <a:pPr algn="l"/>
            <a:r>
              <a:rPr lang="en-US" altLang="zh-CN" sz="1800" dirty="0">
                <a:latin typeface="微软雅黑" panose="020B0503020204020204" pitchFamily="34" charset="-122"/>
                <a:ea typeface="微软雅黑" panose="020B0503020204020204" pitchFamily="34" charset="-122"/>
              </a:rPr>
              <a:t>Deterministic Simulation</a:t>
            </a:r>
          </a:p>
          <a:p>
            <a:pPr algn="l"/>
            <a:r>
              <a:rPr lang="zh-CN" altLang="en-US" sz="1800" dirty="0">
                <a:latin typeface="微软雅黑" panose="020B0503020204020204" pitchFamily="34" charset="-122"/>
                <a:ea typeface="微软雅黑" panose="020B0503020204020204" pitchFamily="34" charset="-122"/>
              </a:rPr>
              <a:t>确定性模拟</a:t>
            </a:r>
            <a:endParaRPr lang="en-US" altLang="zh-CN" sz="1800"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被物理模拟影响游戏性的网络多人游戏，</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稍有微小的误差就会造成蝴蝶效应</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解决方案：</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相同的物理步长</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相同的求解顺序</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消除浮点数误差</a:t>
            </a:r>
            <a:endParaRPr lang="zh-CN" altLang="en-US" dirty="0"/>
          </a:p>
        </p:txBody>
      </p:sp>
      <p:pic>
        <p:nvPicPr>
          <p:cNvPr id="2" name="图片 1">
            <a:extLst>
              <a:ext uri="{FF2B5EF4-FFF2-40B4-BE49-F238E27FC236}">
                <a16:creationId xmlns:a16="http://schemas.microsoft.com/office/drawing/2014/main" id="{79FA90E1-1F02-DDB5-61E0-1E85F1FB544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0700" y="2600193"/>
            <a:ext cx="7861300" cy="4257807"/>
          </a:xfrm>
          <a:prstGeom prst="rect">
            <a:avLst/>
          </a:prstGeom>
          <a:noFill/>
          <a:ln>
            <a:noFill/>
          </a:ln>
        </p:spPr>
      </p:pic>
    </p:spTree>
    <p:extLst>
      <p:ext uri="{BB962C8B-B14F-4D97-AF65-F5344CB8AC3E}">
        <p14:creationId xmlns:p14="http://schemas.microsoft.com/office/powerpoint/2010/main" val="283738008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14672" y="103227"/>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2648768" y="4029550"/>
            <a:ext cx="6885516" cy="1015663"/>
          </a:xfrm>
          <a:prstGeom prst="rect">
            <a:avLst/>
          </a:prstGeom>
          <a:noFill/>
        </p:spPr>
        <p:txBody>
          <a:bodyPr wrap="square" rtlCol="0">
            <a:spAutoFit/>
            <a:scene3d>
              <a:camera prst="orthographicFront"/>
              <a:lightRig rig="threePt" dir="t"/>
            </a:scene3d>
            <a:sp3d contourW="12700"/>
          </a:bodyPr>
          <a:lstStyle/>
          <a:p>
            <a:pPr algn="dist"/>
            <a:r>
              <a:rPr lang="zh-CN" altLang="en-US" sz="6000" b="1" dirty="0">
                <a:solidFill>
                  <a:schemeClr val="tx1">
                    <a:lumMod val="75000"/>
                    <a:lumOff val="25000"/>
                  </a:schemeClr>
                </a:solidFill>
                <a:cs typeface="+mn-ea"/>
                <a:sym typeface="+mn-lt"/>
              </a:rPr>
              <a:t>感谢您的观看</a:t>
            </a:r>
          </a:p>
        </p:txBody>
      </p:sp>
      <p:sp>
        <p:nvSpPr>
          <p:cNvPr id="71" name="文本框 70"/>
          <p:cNvSpPr txBox="1"/>
          <p:nvPr/>
        </p:nvSpPr>
        <p:spPr>
          <a:xfrm>
            <a:off x="2995901" y="5000193"/>
            <a:ext cx="6191250" cy="26000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00" dirty="0" err="1">
                <a:solidFill>
                  <a:schemeClr val="bg1">
                    <a:lumMod val="50000"/>
                  </a:schemeClr>
                </a:solidFill>
                <a:cs typeface="+mn-ea"/>
                <a:sym typeface="+mn-lt"/>
              </a:rPr>
              <a:t>ababababab</a:t>
            </a:r>
            <a:endParaRPr lang="en-US" altLang="zh-CN" sz="1000" dirty="0">
              <a:solidFill>
                <a:schemeClr val="bg1">
                  <a:lumMod val="50000"/>
                </a:schemeClr>
              </a:solidFill>
              <a:cs typeface="+mn-ea"/>
              <a:sym typeface="+mn-lt"/>
            </a:endParaRPr>
          </a:p>
        </p:txBody>
      </p:sp>
      <p:grpSp>
        <p:nvGrpSpPr>
          <p:cNvPr id="72" name="组合 71"/>
          <p:cNvGrpSpPr/>
          <p:nvPr/>
        </p:nvGrpSpPr>
        <p:grpSpPr>
          <a:xfrm>
            <a:off x="5300950" y="5714414"/>
            <a:ext cx="1581152" cy="384761"/>
            <a:chOff x="5305424" y="5593636"/>
            <a:chExt cx="1581152" cy="384761"/>
          </a:xfrm>
        </p:grpSpPr>
        <p:sp>
          <p:nvSpPr>
            <p:cNvPr id="73" name="圆角矩形 72"/>
            <p:cNvSpPr/>
            <p:nvPr/>
          </p:nvSpPr>
          <p:spPr>
            <a:xfrm>
              <a:off x="5305424" y="5593636"/>
              <a:ext cx="1581152" cy="38476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文本框 73"/>
            <p:cNvSpPr txBox="1"/>
            <p:nvPr/>
          </p:nvSpPr>
          <p:spPr>
            <a:xfrm>
              <a:off x="5305424" y="5639848"/>
              <a:ext cx="1581152"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cs typeface="+mn-ea"/>
                  <a:sym typeface="+mn-lt"/>
                </a:rPr>
                <a:t>第一</a:t>
              </a:r>
              <a:r>
                <a:rPr lang="en-US" altLang="zh-CN" sz="1400" dirty="0">
                  <a:solidFill>
                    <a:schemeClr val="bg1"/>
                  </a:solidFill>
                  <a:cs typeface="+mn-ea"/>
                  <a:sym typeface="+mn-lt"/>
                </a:rPr>
                <a:t>PPT</a:t>
              </a:r>
              <a:endParaRPr lang="zh-CN" altLang="en-US" sz="1400" dirty="0">
                <a:solidFill>
                  <a:schemeClr val="bg1"/>
                </a:solidFill>
                <a:cs typeface="+mn-ea"/>
                <a:sym typeface="+mn-lt"/>
              </a:endParaRPr>
            </a:p>
          </p:txBody>
        </p:sp>
      </p:grpSp>
      <p:sp>
        <p:nvSpPr>
          <p:cNvPr id="22" name="文本框 21">
            <a:extLst>
              <a:ext uri="{FF2B5EF4-FFF2-40B4-BE49-F238E27FC236}">
                <a16:creationId xmlns:a16="http://schemas.microsoft.com/office/drawing/2014/main" id="{BD4CC0F8-906C-4B67-A4FC-532EA7FEB5A6}"/>
              </a:ext>
            </a:extLst>
          </p:cNvPr>
          <p:cNvSpPr txBox="1"/>
          <p:nvPr/>
        </p:nvSpPr>
        <p:spPr>
          <a:xfrm>
            <a:off x="4107114" y="1623650"/>
            <a:ext cx="5080037" cy="2215991"/>
          </a:xfrm>
          <a:prstGeom prst="rect">
            <a:avLst/>
          </a:prstGeom>
          <a:noFill/>
        </p:spPr>
        <p:txBody>
          <a:bodyPr wrap="square" rtlCol="0">
            <a:spAutoFit/>
          </a:bodyPr>
          <a:lstStyle/>
          <a:p>
            <a:r>
              <a:rPr lang="en-US" altLang="zh-CN" sz="13800" dirty="0">
                <a:cs typeface="+mn-ea"/>
                <a:sym typeface="+mn-lt"/>
              </a:rPr>
              <a:t>End</a:t>
            </a:r>
            <a:endParaRPr lang="zh-CN" altLang="en-US" sz="13800" dirty="0">
              <a:cs typeface="+mn-ea"/>
              <a:sym typeface="+mn-lt"/>
            </a:endParaRPr>
          </a:p>
        </p:txBody>
      </p:sp>
    </p:spTree>
    <p:extLst>
      <p:ext uri="{BB962C8B-B14F-4D97-AF65-F5344CB8AC3E}">
        <p14:creationId xmlns:p14="http://schemas.microsoft.com/office/powerpoint/2010/main" val="32534977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000" fill="hold"/>
                                        <p:tgtEl>
                                          <p:spTgt spid="59"/>
                                        </p:tgtEl>
                                        <p:attrNameLst>
                                          <p:attrName>ppt_x</p:attrName>
                                        </p:attrNameLst>
                                      </p:cBhvr>
                                      <p:tavLst>
                                        <p:tav tm="0">
                                          <p:val>
                                            <p:strVal val="0-#ppt_w/2"/>
                                          </p:val>
                                        </p:tav>
                                        <p:tav tm="100000">
                                          <p:val>
                                            <p:strVal val="#ppt_x"/>
                                          </p:val>
                                        </p:tav>
                                      </p:tavLst>
                                    </p:anim>
                                    <p:anim calcmode="lin" valueType="num">
                                      <p:cBhvr additive="base">
                                        <p:cTn id="12" dur="10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0-#ppt_w/2"/>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0-#ppt_w/2"/>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000" fill="hold"/>
                                        <p:tgtEl>
                                          <p:spTgt spid="64"/>
                                        </p:tgtEl>
                                        <p:attrNameLst>
                                          <p:attrName>ppt_x</p:attrName>
                                        </p:attrNameLst>
                                      </p:cBhvr>
                                      <p:tavLst>
                                        <p:tav tm="0">
                                          <p:val>
                                            <p:strVal val="1+#ppt_w/2"/>
                                          </p:val>
                                        </p:tav>
                                        <p:tav tm="100000">
                                          <p:val>
                                            <p:strVal val="#ppt_x"/>
                                          </p:val>
                                        </p:tav>
                                      </p:tavLst>
                                    </p:anim>
                                    <p:anim calcmode="lin" valueType="num">
                                      <p:cBhvr additive="base">
                                        <p:cTn id="24" dur="1000" fill="hold"/>
                                        <p:tgtEl>
                                          <p:spTgt spid="6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000" fill="hold"/>
                                        <p:tgtEl>
                                          <p:spTgt spid="65"/>
                                        </p:tgtEl>
                                        <p:attrNameLst>
                                          <p:attrName>ppt_x</p:attrName>
                                        </p:attrNameLst>
                                      </p:cBhvr>
                                      <p:tavLst>
                                        <p:tav tm="0">
                                          <p:val>
                                            <p:strVal val="1+#ppt_w/2"/>
                                          </p:val>
                                        </p:tav>
                                        <p:tav tm="100000">
                                          <p:val>
                                            <p:strVal val="#ppt_x"/>
                                          </p:val>
                                        </p:tav>
                                      </p:tavLst>
                                    </p:anim>
                                    <p:anim calcmode="lin" valueType="num">
                                      <p:cBhvr additive="base">
                                        <p:cTn id="28" dur="1000" fill="hold"/>
                                        <p:tgtEl>
                                          <p:spTgt spid="65"/>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000" fill="hold"/>
                                        <p:tgtEl>
                                          <p:spTgt spid="66"/>
                                        </p:tgtEl>
                                        <p:attrNameLst>
                                          <p:attrName>ppt_x</p:attrName>
                                        </p:attrNameLst>
                                      </p:cBhvr>
                                      <p:tavLst>
                                        <p:tav tm="0">
                                          <p:val>
                                            <p:strVal val="1+#ppt_w/2"/>
                                          </p:val>
                                        </p:tav>
                                        <p:tav tm="100000">
                                          <p:val>
                                            <p:strVal val="#ppt_x"/>
                                          </p:val>
                                        </p:tav>
                                      </p:tavLst>
                                    </p:anim>
                                    <p:anim calcmode="lin" valueType="num">
                                      <p:cBhvr additive="base">
                                        <p:cTn id="32" dur="1000" fill="hold"/>
                                        <p:tgtEl>
                                          <p:spTgt spid="66"/>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1+#ppt_w/2"/>
                                          </p:val>
                                        </p:tav>
                                        <p:tav tm="100000">
                                          <p:val>
                                            <p:strVal val="#ppt_x"/>
                                          </p:val>
                                        </p:tav>
                                      </p:tavLst>
                                    </p:anim>
                                    <p:anim calcmode="lin" valueType="num">
                                      <p:cBhvr additive="base">
                                        <p:cTn id="36" dur="1000" fill="hold"/>
                                        <p:tgtEl>
                                          <p:spTgt spid="67"/>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up)">
                                      <p:cBhvr>
                                        <p:cTn id="46" dur="500"/>
                                        <p:tgtEl>
                                          <p:spTgt spid="71"/>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4" grpId="0" animBg="1"/>
      <p:bldP spid="65" grpId="0" animBg="1"/>
      <p:bldP spid="66" grpId="0" animBg="1"/>
      <p:bldP spid="70"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9033656" cy="826663"/>
            <a:chOff x="-158751" y="255365"/>
            <a:chExt cx="9033656"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6814687" cy="744152"/>
              <a:chOff x="1520468" y="3717644"/>
              <a:chExt cx="6814687" cy="744152"/>
            </a:xfrm>
          </p:grpSpPr>
          <p:sp>
            <p:nvSpPr>
              <p:cNvPr id="21" name="文本框 20"/>
              <p:cNvSpPr txBox="1"/>
              <p:nvPr/>
            </p:nvSpPr>
            <p:spPr>
              <a:xfrm>
                <a:off x="1520469" y="3717644"/>
                <a:ext cx="6814686" cy="584775"/>
              </a:xfrm>
              <a:prstGeom prst="rect">
                <a:avLst/>
              </a:prstGeom>
              <a:noFill/>
            </p:spPr>
            <p:txBody>
              <a:bodyPr wrap="none" rtlCol="0">
                <a:spAutoFit/>
                <a:scene3d>
                  <a:camera prst="orthographicFront"/>
                  <a:lightRig rig="threePt" dir="t"/>
                </a:scene3d>
                <a:sp3d contourW="12700"/>
              </a:bodyPr>
              <a:lstStyle/>
              <a:p>
                <a:r>
                  <a:rPr lang="en-US" altLang="zh-CN" sz="3200" dirty="0"/>
                  <a:t>Actor – Kinematic (No Physics Law) </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pic>
        <p:nvPicPr>
          <p:cNvPr id="3" name="platform-smoothstep">
            <a:hlinkClick r:id="" action="ppaction://media"/>
            <a:extLst>
              <a:ext uri="{FF2B5EF4-FFF2-40B4-BE49-F238E27FC236}">
                <a16:creationId xmlns:a16="http://schemas.microsoft.com/office/drawing/2014/main" id="{578D0377-8324-BA58-C828-6DC37CE13C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2695" y="1249679"/>
            <a:ext cx="6359525" cy="5494630"/>
          </a:xfrm>
          <a:prstGeom prst="rect">
            <a:avLst/>
          </a:prstGeom>
        </p:spPr>
      </p:pic>
      <p:pic>
        <p:nvPicPr>
          <p:cNvPr id="7" name="图片 6">
            <a:extLst>
              <a:ext uri="{FF2B5EF4-FFF2-40B4-BE49-F238E27FC236}">
                <a16:creationId xmlns:a16="http://schemas.microsoft.com/office/drawing/2014/main" id="{A183F00A-7786-516C-507D-9B0EB294CB5D}"/>
              </a:ext>
            </a:extLst>
          </p:cNvPr>
          <p:cNvPicPr>
            <a:picLocks noChangeAspect="1"/>
          </p:cNvPicPr>
          <p:nvPr/>
        </p:nvPicPr>
        <p:blipFill>
          <a:blip r:embed="rId6"/>
          <a:stretch>
            <a:fillRect/>
          </a:stretch>
        </p:blipFill>
        <p:spPr>
          <a:xfrm>
            <a:off x="7267837" y="3024309"/>
            <a:ext cx="6349041" cy="2944691"/>
          </a:xfrm>
          <a:prstGeom prst="rect">
            <a:avLst/>
          </a:prstGeom>
        </p:spPr>
      </p:pic>
    </p:spTree>
    <p:extLst>
      <p:ext uri="{BB962C8B-B14F-4D97-AF65-F5344CB8AC3E}">
        <p14:creationId xmlns:p14="http://schemas.microsoft.com/office/powerpoint/2010/main" val="1615901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197601" cy="826663"/>
            <a:chOff x="-158751" y="255365"/>
            <a:chExt cx="6197601" cy="8266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060218" y="337876"/>
              <a:ext cx="3978632" cy="744152"/>
              <a:chOff x="1520468" y="3717644"/>
              <a:chExt cx="3978632" cy="744152"/>
            </a:xfrm>
          </p:grpSpPr>
          <p:sp>
            <p:nvSpPr>
              <p:cNvPr id="21" name="文本框 20"/>
              <p:cNvSpPr txBox="1"/>
              <p:nvPr/>
            </p:nvSpPr>
            <p:spPr>
              <a:xfrm>
                <a:off x="1520469" y="3717644"/>
                <a:ext cx="3350597" cy="584775"/>
              </a:xfrm>
              <a:prstGeom prst="rect">
                <a:avLst/>
              </a:prstGeom>
              <a:noFill/>
            </p:spPr>
            <p:txBody>
              <a:bodyPr wrap="none" rtlCol="0">
                <a:spAutoFit/>
                <a:scene3d>
                  <a:camera prst="orthographicFront"/>
                  <a:lightRig rig="threePt" dir="t"/>
                </a:scene3d>
                <a:sp3d contourW="12700"/>
              </a:bodyPr>
              <a:lstStyle/>
              <a:p>
                <a:r>
                  <a:rPr lang="en-US" altLang="zh-CN" sz="3200" dirty="0"/>
                  <a:t>Actor – Summary</a:t>
                </a:r>
                <a:endParaRPr lang="zh-CN" altLang="en-US" sz="3200" dirty="0"/>
              </a:p>
            </p:txBody>
          </p:sp>
          <p:sp>
            <p:nvSpPr>
              <p:cNvPr id="22" name="文本框 21"/>
              <p:cNvSpPr txBox="1"/>
              <p:nvPr/>
            </p:nvSpPr>
            <p:spPr>
              <a:xfrm>
                <a:off x="1520468" y="4215575"/>
                <a:ext cx="3978632" cy="246221"/>
              </a:xfrm>
              <a:prstGeom prst="rect">
                <a:avLst/>
              </a:prstGeom>
              <a:noFill/>
            </p:spPr>
            <p:txBody>
              <a:bodyPr wrap="square" rtlCol="0">
                <a:spAutoFit/>
                <a:scene3d>
                  <a:camera prst="orthographicFront"/>
                  <a:lightRig rig="threePt" dir="t"/>
                </a:scene3d>
                <a:sp3d contourW="12700"/>
              </a:bodyPr>
              <a:lstStyle/>
              <a:p>
                <a:r>
                  <a:rPr lang="zh-CN" altLang="en-US" sz="1000" dirty="0">
                    <a:solidFill>
                      <a:schemeClr val="tx1">
                        <a:lumMod val="50000"/>
                        <a:lumOff val="50000"/>
                      </a:schemeClr>
                    </a:solidFill>
                    <a:cs typeface="+mn-ea"/>
                    <a:sym typeface="+mn-lt"/>
                  </a:rPr>
                  <a:t>物理世界中的</a:t>
                </a:r>
                <a:r>
                  <a:rPr lang="zh-CN" altLang="en-US" sz="1000" dirty="0">
                    <a:solidFill>
                      <a:schemeClr val="tx1">
                        <a:lumMod val="50000"/>
                        <a:lumOff val="50000"/>
                      </a:schemeClr>
                    </a:solidFill>
                    <a:cs typeface="+mn-ea"/>
                  </a:rPr>
                  <a:t>对象与形状</a:t>
                </a:r>
                <a:endParaRPr lang="en-US" altLang="zh-CN" sz="1000" dirty="0">
                  <a:solidFill>
                    <a:schemeClr val="tx1">
                      <a:lumMod val="50000"/>
                      <a:lumOff val="50000"/>
                    </a:schemeClr>
                  </a:solidFill>
                  <a:cs typeface="+mn-ea"/>
                  <a:sym typeface="+mn-lt"/>
                </a:endParaRPr>
              </a:p>
            </p:txBody>
          </p:sp>
        </p:grpSp>
      </p:grpSp>
      <p:sp>
        <p:nvSpPr>
          <p:cNvPr id="3" name="文本框 2">
            <a:extLst>
              <a:ext uri="{FF2B5EF4-FFF2-40B4-BE49-F238E27FC236}">
                <a16:creationId xmlns:a16="http://schemas.microsoft.com/office/drawing/2014/main" id="{BBD1179E-266C-E910-7C7F-D260BE3B9FE6}"/>
              </a:ext>
            </a:extLst>
          </p:cNvPr>
          <p:cNvSpPr txBox="1"/>
          <p:nvPr/>
        </p:nvSpPr>
        <p:spPr>
          <a:xfrm>
            <a:off x="1055688" y="1670176"/>
            <a:ext cx="6174376" cy="2862322"/>
          </a:xfrm>
          <a:prstGeom prst="rect">
            <a:avLst/>
          </a:prstGeom>
          <a:noFill/>
        </p:spPr>
        <p:txBody>
          <a:bodyPr wrap="square">
            <a:spAutoFit/>
          </a:bodyPr>
          <a:lstStyle/>
          <a:p>
            <a:r>
              <a:rPr lang="en-US" altLang="zh-CN" b="1" dirty="0"/>
              <a:t>Static Actor</a:t>
            </a:r>
          </a:p>
          <a:p>
            <a:r>
              <a:rPr lang="en-US" altLang="zh-CN" dirty="0"/>
              <a:t> • Not moving </a:t>
            </a:r>
          </a:p>
          <a:p>
            <a:r>
              <a:rPr lang="en-US" altLang="zh-CN" b="1" dirty="0"/>
              <a:t>Dynamic Actor </a:t>
            </a:r>
          </a:p>
          <a:p>
            <a:r>
              <a:rPr lang="en-US" altLang="zh-CN" dirty="0"/>
              <a:t>• Can be affected by </a:t>
            </a:r>
          </a:p>
          <a:p>
            <a:r>
              <a:rPr lang="en-US" altLang="zh-CN" dirty="0"/>
              <a:t>   forces/torques/impulses </a:t>
            </a:r>
          </a:p>
          <a:p>
            <a:r>
              <a:rPr lang="en-US" altLang="zh-CN" b="1" dirty="0"/>
              <a:t>Trigger</a:t>
            </a:r>
            <a:r>
              <a:rPr lang="en-US" altLang="zh-CN" dirty="0"/>
              <a:t> </a:t>
            </a:r>
          </a:p>
          <a:p>
            <a:r>
              <a:rPr lang="en-US" altLang="zh-CN" b="1" dirty="0"/>
              <a:t>Kinematic Actor </a:t>
            </a:r>
          </a:p>
          <a:p>
            <a:r>
              <a:rPr lang="en-US" altLang="zh-CN" dirty="0"/>
              <a:t>• Ignoring physics rules </a:t>
            </a:r>
          </a:p>
          <a:p>
            <a:r>
              <a:rPr lang="en-US" altLang="zh-CN" dirty="0"/>
              <a:t>• Controlled by gameplay </a:t>
            </a:r>
          </a:p>
          <a:p>
            <a:r>
              <a:rPr lang="en-US" altLang="zh-CN" dirty="0"/>
              <a:t>   logic directly</a:t>
            </a:r>
            <a:endParaRPr lang="zh-CN" altLang="en-US" dirty="0"/>
          </a:p>
        </p:txBody>
      </p:sp>
      <p:pic>
        <p:nvPicPr>
          <p:cNvPr id="5" name="123">
            <a:hlinkClick r:id="" action="ppaction://media"/>
            <a:extLst>
              <a:ext uri="{FF2B5EF4-FFF2-40B4-BE49-F238E27FC236}">
                <a16:creationId xmlns:a16="http://schemas.microsoft.com/office/drawing/2014/main" id="{5A4D7913-C2C3-FDCA-0D31-088B7B0382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42876" y="1172385"/>
            <a:ext cx="6002610" cy="5186255"/>
          </a:xfrm>
          <a:prstGeom prst="rect">
            <a:avLst/>
          </a:prstGeom>
        </p:spPr>
      </p:pic>
    </p:spTree>
    <p:extLst>
      <p:ext uri="{BB962C8B-B14F-4D97-AF65-F5344CB8AC3E}">
        <p14:creationId xmlns:p14="http://schemas.microsoft.com/office/powerpoint/2010/main" val="27880103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0"/>
  <p:tag name="ISPRING_SCORM_RATE_QUIZZES" val="0"/>
  <p:tag name="ISPRING_SCORM_PASSING_SCORE" val="0.000000"/>
  <p:tag name="ISPRING_ULTRA_SCORM_COURSE_ID" val="A78CEC3E-BCFF-49ED-B9F8-C52885FA26DD"/>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ppt\第九批\494616"/>
  <p:tag name="ISPRING_FIRST_PUBLISH" val="1"/>
</p:tagLst>
</file>

<file path=ppt/theme/theme1.xml><?xml version="1.0" encoding="utf-8"?>
<a:theme xmlns:a="http://schemas.openxmlformats.org/drawingml/2006/main" name="第一PPT，www.1ppt.com">
  <a:themeElements>
    <a:clrScheme name="自定义 331">
      <a:dk1>
        <a:srgbClr val="000000"/>
      </a:dk1>
      <a:lt1>
        <a:srgbClr val="FFFFFF"/>
      </a:lt1>
      <a:dk2>
        <a:srgbClr val="778495"/>
      </a:dk2>
      <a:lt2>
        <a:srgbClr val="F0F0F0"/>
      </a:lt2>
      <a:accent1>
        <a:srgbClr val="37AB91"/>
      </a:accent1>
      <a:accent2>
        <a:srgbClr val="FF9409"/>
      </a:accent2>
      <a:accent3>
        <a:srgbClr val="37AB91"/>
      </a:accent3>
      <a:accent4>
        <a:srgbClr val="FF9409"/>
      </a:accent4>
      <a:accent5>
        <a:srgbClr val="37AB91"/>
      </a:accent5>
      <a:accent6>
        <a:srgbClr val="FF9409"/>
      </a:accent6>
      <a:hlink>
        <a:srgbClr val="37AB91"/>
      </a:hlink>
      <a:folHlink>
        <a:srgbClr val="BFBFBF"/>
      </a:folHlink>
    </a:clrScheme>
    <a:fontScheme name="witwv1jx">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1547</TotalTime>
  <Words>4082</Words>
  <Application>Microsoft Office PowerPoint</Application>
  <PresentationFormat>宽屏</PresentationFormat>
  <Paragraphs>559</Paragraphs>
  <Slides>73</Slides>
  <Notes>73</Notes>
  <HiddenSlides>0</HiddenSlides>
  <MMClips>5</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73</vt:i4>
      </vt:variant>
    </vt:vector>
  </HeadingPairs>
  <TitlesOfParts>
    <vt:vector size="88" baseType="lpstr">
      <vt:lpstr>-apple-system</vt:lpstr>
      <vt:lpstr>KaTeX_Main</vt:lpstr>
      <vt:lpstr>KaTeX_Math</vt:lpstr>
      <vt:lpstr>KaTeX_Size1</vt:lpstr>
      <vt:lpstr>Söhne</vt:lpstr>
      <vt:lpstr>微软雅黑</vt:lpstr>
      <vt:lpstr>微软雅黑</vt:lpstr>
      <vt:lpstr>字魂59号-创粗黑</vt:lpstr>
      <vt:lpstr>Arial</vt:lpstr>
      <vt:lpstr>Lato</vt:lpstr>
      <vt:lpstr>Open Sans</vt:lpstr>
      <vt:lpstr>Roboto Mono</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彩色斜线</dc:title>
  <dc:creator>第一PPT</dc:creator>
  <cp:keywords>www.1ppt.com</cp:keywords>
  <dc:description>www.1ppt.com</dc:description>
  <cp:lastModifiedBy>先祝 袁</cp:lastModifiedBy>
  <cp:revision>90</cp:revision>
  <dcterms:created xsi:type="dcterms:W3CDTF">2017-08-18T03:02:00Z</dcterms:created>
  <dcterms:modified xsi:type="dcterms:W3CDTF">2024-01-11T12:12:28Z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